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9" r:id="rId11"/>
    <p:sldId id="256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24" autoAdjust="0"/>
  </p:normalViewPr>
  <p:slideViewPr>
    <p:cSldViewPr>
      <p:cViewPr varScale="1">
        <p:scale>
          <a:sx n="72" d="100"/>
          <a:sy n="72" d="100"/>
        </p:scale>
        <p:origin x="1320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A%20SR\Desktop\&#352;TATISTIKA%20%20ZA%202016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A%20SR\Desktop\&#352;TATISTIKA%20%20ZA%202016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A%20SR\Desktop\&#352;TATISTIKA%20%20ZA%202016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A%20SR\Desktop\&#352;TATISTIKA%20%20ZA%202016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A%20SR\Desktop\&#352;TATISTIKA%20%20ZA%20201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A%20SR\Desktop\&#352;TATISTIKA%20%20ZA%202016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A%20SR\Desktop\&#352;TATISTIKA%20%20ZA%202016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A%20SR\Desktop\&#352;TATISTIKA%20%20ZA%202016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A%20SR\Desktop\&#352;TATISTIKA%20%20ZA%202016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A%20SR\Desktop\&#352;TATISTIKA%20%20ZA%202016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A%20SR\Desktop\&#352;TATISTIKA%20%20ZA%202016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A%20SR\Desktop\&#352;TATISTIKA%20%20ZA%202016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A%20SR\Desktop\&#352;TATISTIKA%20%20ZA%2020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title>
      <c:tx>
        <c:rich>
          <a:bodyPr/>
          <a:lstStyle/>
          <a:p>
            <a:pPr>
              <a:defRPr sz="2400">
                <a:solidFill>
                  <a:schemeClr val="accent1"/>
                </a:solidFill>
              </a:defRPr>
            </a:pPr>
            <a:r>
              <a:rPr lang="sk-SK" sz="2400">
                <a:solidFill>
                  <a:schemeClr val="accent1"/>
                </a:solidFill>
              </a:rPr>
              <a:t>POČET VYKONYNÝCH PREHLIADOK</a:t>
            </a:r>
          </a:p>
        </c:rich>
      </c:tx>
      <c:overlay val="1"/>
    </c:title>
    <c:autoTitleDeleted val="0"/>
    <c:plotArea>
      <c:layout>
        <c:manualLayout>
          <c:layoutTarget val="inner"/>
          <c:xMode val="edge"/>
          <c:yMode val="edge"/>
          <c:x val="4.2306818179374803E-2"/>
          <c:y val="7.3328281413535396E-2"/>
          <c:w val="0.94267421836347454"/>
          <c:h val="0.80077002574373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Hárok2!$L$7</c:f>
              <c:strCache>
                <c:ptCount val="1"/>
                <c:pt idx="0">
                  <c:v>Vydané PLS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4.4247787610619494E-3"/>
                  <c:y val="-1.67117989412680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Hárok2!$M$6:$N$6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Hárok2!$M$7:$N$7</c:f>
              <c:numCache>
                <c:formatCode>General</c:formatCode>
                <c:ptCount val="2"/>
                <c:pt idx="0">
                  <c:v>362</c:v>
                </c:pt>
                <c:pt idx="1">
                  <c:v>316</c:v>
                </c:pt>
              </c:numCache>
            </c:numRef>
          </c:val>
        </c:ser>
        <c:ser>
          <c:idx val="1"/>
          <c:order val="1"/>
          <c:tx>
            <c:strRef>
              <c:f>Hárok2!$L$8</c:f>
              <c:strCache>
                <c:ptCount val="1"/>
                <c:pt idx="0">
                  <c:v>Predĺžené PLS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2.9499686433000129E-3"/>
                  <c:y val="4.1779497353170185E-3"/>
                </c:manualLayout>
              </c:layout>
              <c:tx>
                <c:rich>
                  <a:bodyPr/>
                  <a:lstStyle/>
                  <a:p>
                    <a:r>
                      <a:rPr lang="sk-SK" dirty="0" smtClean="0"/>
                      <a:t>8</a:t>
                    </a:r>
                    <a:r>
                      <a:rPr lang="en-US" dirty="0" smtClean="0"/>
                      <a:t>5</a:t>
                    </a:r>
                    <a:r>
                      <a:rPr lang="sk-SK" dirty="0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Hárok2!$M$6:$N$6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Hárok2!$M$8:$N$8</c:f>
              <c:numCache>
                <c:formatCode>General</c:formatCode>
                <c:ptCount val="2"/>
                <c:pt idx="0">
                  <c:v>706</c:v>
                </c:pt>
                <c:pt idx="1">
                  <c:v>852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8595832"/>
        <c:axId val="218599288"/>
      </c:barChart>
      <c:catAx>
        <c:axId val="21859583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sk-SK"/>
          </a:p>
        </c:txPr>
        <c:crossAx val="218599288"/>
        <c:crosses val="autoZero"/>
        <c:auto val="1"/>
        <c:lblAlgn val="ctr"/>
        <c:lblOffset val="100"/>
        <c:noMultiLvlLbl val="0"/>
      </c:catAx>
      <c:valAx>
        <c:axId val="2185992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8595832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k-SK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2400" u="sng">
                <a:solidFill>
                  <a:srgbClr val="0070C0"/>
                </a:solidFill>
              </a:defRPr>
            </a:pPr>
            <a:r>
              <a:rPr lang="sk-SK" sz="2400" u="sng">
                <a:solidFill>
                  <a:srgbClr val="0070C0"/>
                </a:solidFill>
              </a:rPr>
              <a:t>Počet vykonaných prehliadok v r 2016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4.2306818179374796E-2"/>
          <c:y val="8.1684180884169302E-2"/>
          <c:w val="0.94267421836347454"/>
          <c:h val="0.76541503078277173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0"/>
                  <c:y val="-1.0444874338292583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dirty="0" smtClean="0"/>
                      <a:t>7</a:t>
                    </a:r>
                    <a:r>
                      <a:rPr lang="sk-SK" dirty="0" smtClean="0"/>
                      <a:t>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1.3653603142865947E-3"/>
                  <c:y val="-1.46228240736095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0"/>
                  <c:y val="6.2669246029755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0"/>
                  <c:y val="-8.35589947063405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5.0062633196031459E-17"/>
                  <c:y val="6.2669246029755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layout>
                <c:manualLayout>
                  <c:x val="0"/>
                  <c:y val="-8.35589947063405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layout>
                <c:manualLayout>
                  <c:x val="0"/>
                  <c:y val="2.08897486765851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9"/>
              <c:layout>
                <c:manualLayout>
                  <c:x val="0"/>
                  <c:y val="6.2669246029755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1"/>
              <c:layout>
                <c:manualLayout>
                  <c:x val="-1.3653603142865947E-3"/>
                  <c:y val="-1.25338492059510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Hárok2!$H$2:$H$35</c:f>
              <c:strCache>
                <c:ptCount val="34"/>
                <c:pt idx="0">
                  <c:v>Mitter</c:v>
                </c:pt>
                <c:pt idx="1">
                  <c:v>I.Čierny</c:v>
                </c:pt>
                <c:pt idx="2">
                  <c:v>Krempaský</c:v>
                </c:pt>
                <c:pt idx="3">
                  <c:v>Vrabec</c:v>
                </c:pt>
                <c:pt idx="4">
                  <c:v>Jančiar</c:v>
                </c:pt>
                <c:pt idx="5">
                  <c:v>Kačmár</c:v>
                </c:pt>
                <c:pt idx="6">
                  <c:v>Hrivnák</c:v>
                </c:pt>
                <c:pt idx="7">
                  <c:v>Bašný</c:v>
                </c:pt>
                <c:pt idx="8">
                  <c:v>Šleboda</c:v>
                </c:pt>
                <c:pt idx="9">
                  <c:v>Lisý</c:v>
                </c:pt>
                <c:pt idx="10">
                  <c:v>Vyparina</c:v>
                </c:pt>
                <c:pt idx="11">
                  <c:v>Ďurina</c:v>
                </c:pt>
                <c:pt idx="12">
                  <c:v>Mensák</c:v>
                </c:pt>
                <c:pt idx="13">
                  <c:v>Sojka</c:v>
                </c:pt>
                <c:pt idx="14">
                  <c:v>Polák</c:v>
                </c:pt>
                <c:pt idx="15">
                  <c:v>Kalinka</c:v>
                </c:pt>
                <c:pt idx="16">
                  <c:v>Gašparovič</c:v>
                </c:pt>
                <c:pt idx="17">
                  <c:v>Bernát</c:v>
                </c:pt>
                <c:pt idx="18">
                  <c:v>Hloušek</c:v>
                </c:pt>
                <c:pt idx="19">
                  <c:v>Hubáček</c:v>
                </c:pt>
                <c:pt idx="20">
                  <c:v>Bača </c:v>
                </c:pt>
                <c:pt idx="21">
                  <c:v>Topfer</c:v>
                </c:pt>
                <c:pt idx="22">
                  <c:v>M. Turan</c:v>
                </c:pt>
                <c:pt idx="23">
                  <c:v>Drábik</c:v>
                </c:pt>
                <c:pt idx="24">
                  <c:v>Šáriczki</c:v>
                </c:pt>
                <c:pt idx="25">
                  <c:v>Adame</c:v>
                </c:pt>
                <c:pt idx="26">
                  <c:v>B. Turan</c:v>
                </c:pt>
                <c:pt idx="27">
                  <c:v>J. Horváth</c:v>
                </c:pt>
                <c:pt idx="28">
                  <c:v>Jánošík</c:v>
                </c:pt>
                <c:pt idx="29">
                  <c:v>Matovič</c:v>
                </c:pt>
                <c:pt idx="30">
                  <c:v>Bohuš</c:v>
                </c:pt>
                <c:pt idx="31">
                  <c:v>L.Horváth</c:v>
                </c:pt>
                <c:pt idx="32">
                  <c:v>Švec</c:v>
                </c:pt>
                <c:pt idx="33">
                  <c:v>Bibko</c:v>
                </c:pt>
              </c:strCache>
            </c:strRef>
          </c:cat>
          <c:val>
            <c:numRef>
              <c:f>Hárok2!$I$2:$I$35</c:f>
              <c:numCache>
                <c:formatCode>General</c:formatCode>
                <c:ptCount val="34"/>
                <c:pt idx="0">
                  <c:v>176</c:v>
                </c:pt>
                <c:pt idx="1">
                  <c:v>125</c:v>
                </c:pt>
                <c:pt idx="2">
                  <c:v>129</c:v>
                </c:pt>
                <c:pt idx="3">
                  <c:v>64</c:v>
                </c:pt>
                <c:pt idx="4">
                  <c:v>77</c:v>
                </c:pt>
                <c:pt idx="5">
                  <c:v>47</c:v>
                </c:pt>
                <c:pt idx="6">
                  <c:v>32</c:v>
                </c:pt>
                <c:pt idx="7">
                  <c:v>64</c:v>
                </c:pt>
                <c:pt idx="8">
                  <c:v>21</c:v>
                </c:pt>
                <c:pt idx="9">
                  <c:v>15</c:v>
                </c:pt>
                <c:pt idx="10">
                  <c:v>72</c:v>
                </c:pt>
                <c:pt idx="11">
                  <c:v>15</c:v>
                </c:pt>
                <c:pt idx="12">
                  <c:v>12</c:v>
                </c:pt>
                <c:pt idx="13">
                  <c:v>8</c:v>
                </c:pt>
                <c:pt idx="14">
                  <c:v>7</c:v>
                </c:pt>
                <c:pt idx="15">
                  <c:v>45</c:v>
                </c:pt>
                <c:pt idx="16">
                  <c:v>11</c:v>
                </c:pt>
                <c:pt idx="17">
                  <c:v>15</c:v>
                </c:pt>
                <c:pt idx="18">
                  <c:v>9</c:v>
                </c:pt>
                <c:pt idx="19">
                  <c:v>13</c:v>
                </c:pt>
                <c:pt idx="20">
                  <c:v>8</c:v>
                </c:pt>
                <c:pt idx="21">
                  <c:v>4</c:v>
                </c:pt>
                <c:pt idx="22">
                  <c:v>7</c:v>
                </c:pt>
                <c:pt idx="23">
                  <c:v>1</c:v>
                </c:pt>
                <c:pt idx="24">
                  <c:v>38</c:v>
                </c:pt>
                <c:pt idx="25">
                  <c:v>19</c:v>
                </c:pt>
                <c:pt idx="26">
                  <c:v>3</c:v>
                </c:pt>
                <c:pt idx="27">
                  <c:v>3</c:v>
                </c:pt>
                <c:pt idx="28">
                  <c:v>32</c:v>
                </c:pt>
                <c:pt idx="29">
                  <c:v>74</c:v>
                </c:pt>
                <c:pt idx="30">
                  <c:v>1</c:v>
                </c:pt>
                <c:pt idx="31">
                  <c:v>15</c:v>
                </c:pt>
                <c:pt idx="32">
                  <c:v>3</c:v>
                </c:pt>
                <c:pt idx="33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355037864"/>
        <c:axId val="355038256"/>
      </c:barChart>
      <c:catAx>
        <c:axId val="3550378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sk-SK"/>
          </a:p>
        </c:txPr>
        <c:crossAx val="355038256"/>
        <c:crosses val="autoZero"/>
        <c:auto val="1"/>
        <c:lblAlgn val="ctr"/>
        <c:lblOffset val="100"/>
        <c:noMultiLvlLbl val="0"/>
      </c:catAx>
      <c:valAx>
        <c:axId val="35503825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sk-SK"/>
          </a:p>
        </c:txPr>
        <c:crossAx val="3550378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title>
      <c:tx>
        <c:rich>
          <a:bodyPr/>
          <a:lstStyle/>
          <a:p>
            <a:pPr>
              <a:defRPr sz="2400" u="sng">
                <a:solidFill>
                  <a:schemeClr val="accent1"/>
                </a:solidFill>
              </a:defRPr>
            </a:pPr>
            <a:r>
              <a:rPr lang="en-US" sz="2400" u="sng" dirty="0">
                <a:solidFill>
                  <a:schemeClr val="accent1"/>
                </a:solidFill>
              </a:rPr>
              <a:t>VÝKON </a:t>
            </a:r>
            <a:r>
              <a:rPr lang="en-US" sz="2400" u="sng" dirty="0" smtClean="0">
                <a:solidFill>
                  <a:schemeClr val="accent1"/>
                </a:solidFill>
              </a:rPr>
              <a:t>TECHNIKOV</a:t>
            </a:r>
            <a:r>
              <a:rPr lang="sk-SK" sz="2400" u="sng" dirty="0" smtClean="0">
                <a:solidFill>
                  <a:schemeClr val="accent1"/>
                </a:solidFill>
              </a:rPr>
              <a:t> -</a:t>
            </a:r>
            <a:r>
              <a:rPr lang="en-US" sz="2400" u="sng" dirty="0" smtClean="0">
                <a:solidFill>
                  <a:schemeClr val="accent1"/>
                </a:solidFill>
              </a:rPr>
              <a:t> </a:t>
            </a:r>
            <a:r>
              <a:rPr lang="en-US" sz="2400" u="sng" dirty="0">
                <a:solidFill>
                  <a:schemeClr val="accent1"/>
                </a:solidFill>
              </a:rPr>
              <a:t>PK, MPK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Hárok1!$J$3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4"/>
            </a:solidFill>
            <a:ln w="25400" cap="flat" cmpd="sng" algn="ctr">
              <a:solidFill>
                <a:schemeClr val="accent4">
                  <a:shade val="50000"/>
                </a:schemeClr>
              </a:solidFill>
              <a:prstDash val="solid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Hárok1!$I$4:$I$13</c:f>
              <c:strCache>
                <c:ptCount val="10"/>
                <c:pt idx="0">
                  <c:v>Mitter</c:v>
                </c:pt>
                <c:pt idx="1">
                  <c:v>I. Čierny</c:v>
                </c:pt>
                <c:pt idx="2">
                  <c:v>Krempaský</c:v>
                </c:pt>
                <c:pt idx="3">
                  <c:v>Jančiar</c:v>
                </c:pt>
                <c:pt idx="4">
                  <c:v>Vyparina</c:v>
                </c:pt>
                <c:pt idx="5">
                  <c:v>Bašný</c:v>
                </c:pt>
                <c:pt idx="6">
                  <c:v>Matovič</c:v>
                </c:pt>
                <c:pt idx="7">
                  <c:v>Kačmár</c:v>
                </c:pt>
                <c:pt idx="8">
                  <c:v>Vrabec</c:v>
                </c:pt>
                <c:pt idx="9">
                  <c:v>Adame</c:v>
                </c:pt>
              </c:strCache>
            </c:strRef>
          </c:cat>
          <c:val>
            <c:numRef>
              <c:f>Hárok1!$J$4:$J$13</c:f>
              <c:numCache>
                <c:formatCode>General</c:formatCode>
                <c:ptCount val="10"/>
                <c:pt idx="0">
                  <c:v>152</c:v>
                </c:pt>
                <c:pt idx="1">
                  <c:v>86</c:v>
                </c:pt>
                <c:pt idx="2">
                  <c:v>76</c:v>
                </c:pt>
                <c:pt idx="3">
                  <c:v>67</c:v>
                </c:pt>
                <c:pt idx="4">
                  <c:v>21</c:v>
                </c:pt>
                <c:pt idx="5">
                  <c:v>37</c:v>
                </c:pt>
                <c:pt idx="6">
                  <c:v>0</c:v>
                </c:pt>
                <c:pt idx="7">
                  <c:v>50</c:v>
                </c:pt>
                <c:pt idx="8">
                  <c:v>71</c:v>
                </c:pt>
                <c:pt idx="9">
                  <c:v>2</c:v>
                </c:pt>
              </c:numCache>
            </c:numRef>
          </c:val>
        </c:ser>
        <c:ser>
          <c:idx val="1"/>
          <c:order val="1"/>
          <c:tx>
            <c:strRef>
              <c:f>Hárok1!$K$3</c:f>
              <c:strCache>
                <c:ptCount val="1"/>
                <c:pt idx="0">
                  <c:v>2014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Hárok1!$I$4:$I$13</c:f>
              <c:strCache>
                <c:ptCount val="10"/>
                <c:pt idx="0">
                  <c:v>Mitter</c:v>
                </c:pt>
                <c:pt idx="1">
                  <c:v>I. Čierny</c:v>
                </c:pt>
                <c:pt idx="2">
                  <c:v>Krempaský</c:v>
                </c:pt>
                <c:pt idx="3">
                  <c:v>Jančiar</c:v>
                </c:pt>
                <c:pt idx="4">
                  <c:v>Vyparina</c:v>
                </c:pt>
                <c:pt idx="5">
                  <c:v>Bašný</c:v>
                </c:pt>
                <c:pt idx="6">
                  <c:v>Matovič</c:v>
                </c:pt>
                <c:pt idx="7">
                  <c:v>Kačmár</c:v>
                </c:pt>
                <c:pt idx="8">
                  <c:v>Vrabec</c:v>
                </c:pt>
                <c:pt idx="9">
                  <c:v>Adame</c:v>
                </c:pt>
              </c:strCache>
            </c:strRef>
          </c:cat>
          <c:val>
            <c:numRef>
              <c:f>Hárok1!$K$4:$K$13</c:f>
              <c:numCache>
                <c:formatCode>General</c:formatCode>
                <c:ptCount val="10"/>
                <c:pt idx="0">
                  <c:v>176</c:v>
                </c:pt>
                <c:pt idx="1">
                  <c:v>91</c:v>
                </c:pt>
                <c:pt idx="2">
                  <c:v>105</c:v>
                </c:pt>
                <c:pt idx="3">
                  <c:v>93</c:v>
                </c:pt>
                <c:pt idx="4">
                  <c:v>49</c:v>
                </c:pt>
                <c:pt idx="5">
                  <c:v>41</c:v>
                </c:pt>
                <c:pt idx="6">
                  <c:v>30</c:v>
                </c:pt>
                <c:pt idx="7">
                  <c:v>57</c:v>
                </c:pt>
                <c:pt idx="8">
                  <c:v>69</c:v>
                </c:pt>
                <c:pt idx="9">
                  <c:v>22</c:v>
                </c:pt>
              </c:numCache>
            </c:numRef>
          </c:val>
        </c:ser>
        <c:ser>
          <c:idx val="2"/>
          <c:order val="2"/>
          <c:tx>
            <c:strRef>
              <c:f>Hárok1!$L$3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Hárok1!$I$4:$I$13</c:f>
              <c:strCache>
                <c:ptCount val="10"/>
                <c:pt idx="0">
                  <c:v>Mitter</c:v>
                </c:pt>
                <c:pt idx="1">
                  <c:v>I. Čierny</c:v>
                </c:pt>
                <c:pt idx="2">
                  <c:v>Krempaský</c:v>
                </c:pt>
                <c:pt idx="3">
                  <c:v>Jančiar</c:v>
                </c:pt>
                <c:pt idx="4">
                  <c:v>Vyparina</c:v>
                </c:pt>
                <c:pt idx="5">
                  <c:v>Bašný</c:v>
                </c:pt>
                <c:pt idx="6">
                  <c:v>Matovič</c:v>
                </c:pt>
                <c:pt idx="7">
                  <c:v>Kačmár</c:v>
                </c:pt>
                <c:pt idx="8">
                  <c:v>Vrabec</c:v>
                </c:pt>
                <c:pt idx="9">
                  <c:v>Adame</c:v>
                </c:pt>
              </c:strCache>
            </c:strRef>
          </c:cat>
          <c:val>
            <c:numRef>
              <c:f>Hárok1!$L$4:$L$13</c:f>
              <c:numCache>
                <c:formatCode>General</c:formatCode>
                <c:ptCount val="10"/>
                <c:pt idx="0">
                  <c:v>184</c:v>
                </c:pt>
                <c:pt idx="1">
                  <c:v>115</c:v>
                </c:pt>
                <c:pt idx="2">
                  <c:v>99</c:v>
                </c:pt>
                <c:pt idx="3">
                  <c:v>67</c:v>
                </c:pt>
                <c:pt idx="4">
                  <c:v>63</c:v>
                </c:pt>
                <c:pt idx="5">
                  <c:v>59</c:v>
                </c:pt>
                <c:pt idx="6">
                  <c:v>49</c:v>
                </c:pt>
                <c:pt idx="7">
                  <c:v>45</c:v>
                </c:pt>
                <c:pt idx="8">
                  <c:v>42</c:v>
                </c:pt>
                <c:pt idx="9">
                  <c:v>34</c:v>
                </c:pt>
              </c:numCache>
            </c:numRef>
          </c:val>
        </c:ser>
        <c:ser>
          <c:idx val="3"/>
          <c:order val="3"/>
          <c:tx>
            <c:strRef>
              <c:f>Hárok1!$M$3</c:f>
              <c:strCache>
                <c:ptCount val="1"/>
                <c:pt idx="0">
                  <c:v>2016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Hárok1!$I$4:$I$13</c:f>
              <c:strCache>
                <c:ptCount val="10"/>
                <c:pt idx="0">
                  <c:v>Mitter</c:v>
                </c:pt>
                <c:pt idx="1">
                  <c:v>I. Čierny</c:v>
                </c:pt>
                <c:pt idx="2">
                  <c:v>Krempaský</c:v>
                </c:pt>
                <c:pt idx="3">
                  <c:v>Jančiar</c:v>
                </c:pt>
                <c:pt idx="4">
                  <c:v>Vyparina</c:v>
                </c:pt>
                <c:pt idx="5">
                  <c:v>Bašný</c:v>
                </c:pt>
                <c:pt idx="6">
                  <c:v>Matovič</c:v>
                </c:pt>
                <c:pt idx="7">
                  <c:v>Kačmár</c:v>
                </c:pt>
                <c:pt idx="8">
                  <c:v>Vrabec</c:v>
                </c:pt>
                <c:pt idx="9">
                  <c:v>Adame</c:v>
                </c:pt>
              </c:strCache>
            </c:strRef>
          </c:cat>
          <c:val>
            <c:numRef>
              <c:f>Hárok1!$M$4:$M$13</c:f>
              <c:numCache>
                <c:formatCode>General</c:formatCode>
                <c:ptCount val="10"/>
                <c:pt idx="0">
                  <c:v>174</c:v>
                </c:pt>
                <c:pt idx="1">
                  <c:v>125</c:v>
                </c:pt>
                <c:pt idx="2">
                  <c:v>129</c:v>
                </c:pt>
                <c:pt idx="3">
                  <c:v>77</c:v>
                </c:pt>
                <c:pt idx="4">
                  <c:v>72</c:v>
                </c:pt>
                <c:pt idx="5">
                  <c:v>64</c:v>
                </c:pt>
                <c:pt idx="6">
                  <c:v>74</c:v>
                </c:pt>
                <c:pt idx="7">
                  <c:v>47</c:v>
                </c:pt>
                <c:pt idx="8">
                  <c:v>64</c:v>
                </c:pt>
                <c:pt idx="9">
                  <c:v>19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55039040"/>
        <c:axId val="355039432"/>
      </c:barChart>
      <c:catAx>
        <c:axId val="355039040"/>
        <c:scaling>
          <c:orientation val="minMax"/>
        </c:scaling>
        <c:delete val="0"/>
        <c:axPos val="b"/>
        <c:majorGridlines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800" b="1"/>
            </a:pPr>
            <a:endParaRPr lang="sk-SK"/>
          </a:p>
        </c:txPr>
        <c:crossAx val="355039432"/>
        <c:crosses val="autoZero"/>
        <c:auto val="1"/>
        <c:lblAlgn val="ctr"/>
        <c:lblOffset val="100"/>
        <c:noMultiLvlLbl val="0"/>
      </c:catAx>
      <c:valAx>
        <c:axId val="3550394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sk-SK"/>
          </a:p>
        </c:txPr>
        <c:crossAx val="35503904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62507672885122301"/>
          <c:y val="0.10704927509061372"/>
          <c:w val="0.32779785442764847"/>
          <c:h val="5.2923438084183094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k-SK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title>
      <c:tx>
        <c:rich>
          <a:bodyPr/>
          <a:lstStyle/>
          <a:p>
            <a:pPr>
              <a:defRPr sz="2400" u="sng">
                <a:solidFill>
                  <a:schemeClr val="accent1"/>
                </a:solidFill>
              </a:defRPr>
            </a:pPr>
            <a:r>
              <a:rPr lang="sk-SK" sz="2400" u="sng">
                <a:solidFill>
                  <a:schemeClr val="accent1"/>
                </a:solidFill>
              </a:rPr>
              <a:t>VÝKON TECHNIKOV - PK, MPK</a:t>
            </a:r>
          </a:p>
          <a:p>
            <a:pPr>
              <a:defRPr sz="2400" u="sng">
                <a:solidFill>
                  <a:schemeClr val="accent1"/>
                </a:solidFill>
              </a:defRPr>
            </a:pPr>
            <a:endParaRPr lang="sk-SK" sz="2400" u="sng">
              <a:solidFill>
                <a:schemeClr val="accent1"/>
              </a:solidFill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Hárok1!$J$25</c:f>
              <c:strCache>
                <c:ptCount val="1"/>
                <c:pt idx="0">
                  <c:v>2013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51000"/>
                    <a:satMod val="130000"/>
                  </a:schemeClr>
                </a:gs>
                <a:gs pos="80000">
                  <a:schemeClr val="accent4">
                    <a:shade val="93000"/>
                    <a:satMod val="130000"/>
                  </a:schemeClr>
                </a:gs>
                <a:gs pos="100000">
                  <a:schemeClr val="accent4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sz="1400"/>
                  </a:pPr>
                  <a:endParaRPr lang="sk-SK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Hárok1!$I$26:$I$36</c:f>
              <c:strCache>
                <c:ptCount val="11"/>
                <c:pt idx="0">
                  <c:v>Hrivnák</c:v>
                </c:pt>
                <c:pt idx="1">
                  <c:v>Janošík</c:v>
                </c:pt>
                <c:pt idx="2">
                  <c:v>Ďurina</c:v>
                </c:pt>
                <c:pt idx="3">
                  <c:v>Hubáček</c:v>
                </c:pt>
                <c:pt idx="4">
                  <c:v>Bernát</c:v>
                </c:pt>
                <c:pt idx="5">
                  <c:v>Šáriczki</c:v>
                </c:pt>
                <c:pt idx="6">
                  <c:v>Horvát L</c:v>
                </c:pt>
                <c:pt idx="7">
                  <c:v>Mensák</c:v>
                </c:pt>
                <c:pt idx="8">
                  <c:v>Šleboda</c:v>
                </c:pt>
                <c:pt idx="9">
                  <c:v>Švec</c:v>
                </c:pt>
                <c:pt idx="10">
                  <c:v>Bibko</c:v>
                </c:pt>
              </c:strCache>
            </c:strRef>
          </c:cat>
          <c:val>
            <c:numRef>
              <c:f>Hárok1!$J$26:$J$36</c:f>
              <c:numCache>
                <c:formatCode>General</c:formatCode>
                <c:ptCount val="11"/>
                <c:pt idx="0">
                  <c:v>39</c:v>
                </c:pt>
                <c:pt idx="1">
                  <c:v>0</c:v>
                </c:pt>
                <c:pt idx="2">
                  <c:v>18</c:v>
                </c:pt>
                <c:pt idx="3">
                  <c:v>6</c:v>
                </c:pt>
                <c:pt idx="4">
                  <c:v>7</c:v>
                </c:pt>
                <c:pt idx="5">
                  <c:v>2</c:v>
                </c:pt>
                <c:pt idx="6">
                  <c:v>0</c:v>
                </c:pt>
                <c:pt idx="7">
                  <c:v>19</c:v>
                </c:pt>
                <c:pt idx="8">
                  <c:v>24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1"/>
          <c:order val="1"/>
          <c:tx>
            <c:strRef>
              <c:f>Hárok1!$K$25</c:f>
              <c:strCache>
                <c:ptCount val="1"/>
                <c:pt idx="0">
                  <c:v>2014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Hárok1!$I$26:$I$36</c:f>
              <c:strCache>
                <c:ptCount val="11"/>
                <c:pt idx="0">
                  <c:v>Hrivnák</c:v>
                </c:pt>
                <c:pt idx="1">
                  <c:v>Janošík</c:v>
                </c:pt>
                <c:pt idx="2">
                  <c:v>Ďurina</c:v>
                </c:pt>
                <c:pt idx="3">
                  <c:v>Hubáček</c:v>
                </c:pt>
                <c:pt idx="4">
                  <c:v>Bernát</c:v>
                </c:pt>
                <c:pt idx="5">
                  <c:v>Šáriczki</c:v>
                </c:pt>
                <c:pt idx="6">
                  <c:v>Horvát L</c:v>
                </c:pt>
                <c:pt idx="7">
                  <c:v>Mensák</c:v>
                </c:pt>
                <c:pt idx="8">
                  <c:v>Šleboda</c:v>
                </c:pt>
                <c:pt idx="9">
                  <c:v>Švec</c:v>
                </c:pt>
                <c:pt idx="10">
                  <c:v>Bibko</c:v>
                </c:pt>
              </c:strCache>
            </c:strRef>
          </c:cat>
          <c:val>
            <c:numRef>
              <c:f>Hárok1!$K$26:$K$36</c:f>
              <c:numCache>
                <c:formatCode>General</c:formatCode>
                <c:ptCount val="11"/>
                <c:pt idx="0">
                  <c:v>30</c:v>
                </c:pt>
                <c:pt idx="1">
                  <c:v>14</c:v>
                </c:pt>
                <c:pt idx="2">
                  <c:v>18</c:v>
                </c:pt>
                <c:pt idx="3">
                  <c:v>0</c:v>
                </c:pt>
                <c:pt idx="4">
                  <c:v>8</c:v>
                </c:pt>
                <c:pt idx="5">
                  <c:v>2</c:v>
                </c:pt>
                <c:pt idx="6">
                  <c:v>11</c:v>
                </c:pt>
                <c:pt idx="7">
                  <c:v>15</c:v>
                </c:pt>
                <c:pt idx="8">
                  <c:v>30</c:v>
                </c:pt>
                <c:pt idx="9">
                  <c:v>17</c:v>
                </c:pt>
                <c:pt idx="10">
                  <c:v>6</c:v>
                </c:pt>
              </c:numCache>
            </c:numRef>
          </c:val>
        </c:ser>
        <c:ser>
          <c:idx val="2"/>
          <c:order val="2"/>
          <c:tx>
            <c:strRef>
              <c:f>Hárok1!$L$25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Hárok1!$I$26:$I$36</c:f>
              <c:strCache>
                <c:ptCount val="11"/>
                <c:pt idx="0">
                  <c:v>Hrivnák</c:v>
                </c:pt>
                <c:pt idx="1">
                  <c:v>Janošík</c:v>
                </c:pt>
                <c:pt idx="2">
                  <c:v>Ďurina</c:v>
                </c:pt>
                <c:pt idx="3">
                  <c:v>Hubáček</c:v>
                </c:pt>
                <c:pt idx="4">
                  <c:v>Bernát</c:v>
                </c:pt>
                <c:pt idx="5">
                  <c:v>Šáriczki</c:v>
                </c:pt>
                <c:pt idx="6">
                  <c:v>Horvát L</c:v>
                </c:pt>
                <c:pt idx="7">
                  <c:v>Mensák</c:v>
                </c:pt>
                <c:pt idx="8">
                  <c:v>Šleboda</c:v>
                </c:pt>
                <c:pt idx="9">
                  <c:v>Švec</c:v>
                </c:pt>
                <c:pt idx="10">
                  <c:v>Bibko</c:v>
                </c:pt>
              </c:strCache>
            </c:strRef>
          </c:cat>
          <c:val>
            <c:numRef>
              <c:f>Hárok1!$L$26:$L$36</c:f>
              <c:numCache>
                <c:formatCode>General</c:formatCode>
                <c:ptCount val="11"/>
                <c:pt idx="0">
                  <c:v>28</c:v>
                </c:pt>
                <c:pt idx="1">
                  <c:v>22</c:v>
                </c:pt>
                <c:pt idx="2">
                  <c:v>21</c:v>
                </c:pt>
                <c:pt idx="3">
                  <c:v>19</c:v>
                </c:pt>
                <c:pt idx="4">
                  <c:v>16</c:v>
                </c:pt>
                <c:pt idx="5">
                  <c:v>16</c:v>
                </c:pt>
                <c:pt idx="6">
                  <c:v>14</c:v>
                </c:pt>
                <c:pt idx="7">
                  <c:v>13</c:v>
                </c:pt>
                <c:pt idx="8">
                  <c:v>13</c:v>
                </c:pt>
                <c:pt idx="9">
                  <c:v>12</c:v>
                </c:pt>
                <c:pt idx="10">
                  <c:v>0</c:v>
                </c:pt>
              </c:numCache>
            </c:numRef>
          </c:val>
        </c:ser>
        <c:ser>
          <c:idx val="3"/>
          <c:order val="3"/>
          <c:tx>
            <c:strRef>
              <c:f>Hárok1!$M$25</c:f>
              <c:strCache>
                <c:ptCount val="1"/>
                <c:pt idx="0">
                  <c:v>2016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Hárok1!$I$26:$I$36</c:f>
              <c:strCache>
                <c:ptCount val="11"/>
                <c:pt idx="0">
                  <c:v>Hrivnák</c:v>
                </c:pt>
                <c:pt idx="1">
                  <c:v>Janošík</c:v>
                </c:pt>
                <c:pt idx="2">
                  <c:v>Ďurina</c:v>
                </c:pt>
                <c:pt idx="3">
                  <c:v>Hubáček</c:v>
                </c:pt>
                <c:pt idx="4">
                  <c:v>Bernát</c:v>
                </c:pt>
                <c:pt idx="5">
                  <c:v>Šáriczki</c:v>
                </c:pt>
                <c:pt idx="6">
                  <c:v>Horvát L</c:v>
                </c:pt>
                <c:pt idx="7">
                  <c:v>Mensák</c:v>
                </c:pt>
                <c:pt idx="8">
                  <c:v>Šleboda</c:v>
                </c:pt>
                <c:pt idx="9">
                  <c:v>Švec</c:v>
                </c:pt>
                <c:pt idx="10">
                  <c:v>Bibko</c:v>
                </c:pt>
              </c:strCache>
            </c:strRef>
          </c:cat>
          <c:val>
            <c:numRef>
              <c:f>Hárok1!$M$26:$M$36</c:f>
              <c:numCache>
                <c:formatCode>General</c:formatCode>
                <c:ptCount val="11"/>
                <c:pt idx="0">
                  <c:v>32</c:v>
                </c:pt>
                <c:pt idx="1">
                  <c:v>32</c:v>
                </c:pt>
                <c:pt idx="2">
                  <c:v>15</c:v>
                </c:pt>
                <c:pt idx="3">
                  <c:v>13</c:v>
                </c:pt>
                <c:pt idx="4">
                  <c:v>15</c:v>
                </c:pt>
                <c:pt idx="5">
                  <c:v>38</c:v>
                </c:pt>
                <c:pt idx="6">
                  <c:v>15</c:v>
                </c:pt>
                <c:pt idx="7">
                  <c:v>12</c:v>
                </c:pt>
                <c:pt idx="8">
                  <c:v>21</c:v>
                </c:pt>
                <c:pt idx="9">
                  <c:v>3</c:v>
                </c:pt>
                <c:pt idx="10">
                  <c:v>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25"/>
        <c:axId val="355320096"/>
        <c:axId val="355320488"/>
      </c:barChart>
      <c:catAx>
        <c:axId val="355320096"/>
        <c:scaling>
          <c:orientation val="minMax"/>
        </c:scaling>
        <c:delete val="0"/>
        <c:axPos val="b"/>
        <c:majorGridlines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sk-SK"/>
          </a:p>
        </c:txPr>
        <c:crossAx val="355320488"/>
        <c:crosses val="autoZero"/>
        <c:auto val="1"/>
        <c:lblAlgn val="ctr"/>
        <c:lblOffset val="100"/>
        <c:noMultiLvlLbl val="0"/>
      </c:catAx>
      <c:valAx>
        <c:axId val="355320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35532009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58233908680371027"/>
          <c:y val="9.6139388826396707E-2"/>
          <c:w val="0.36882736190670606"/>
          <c:h val="5.797990866738695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k-SK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title>
      <c:tx>
        <c:rich>
          <a:bodyPr/>
          <a:lstStyle/>
          <a:p>
            <a:pPr>
              <a:defRPr sz="2400" u="sng">
                <a:solidFill>
                  <a:schemeClr val="accent1"/>
                </a:solidFill>
              </a:defRPr>
            </a:pPr>
            <a:r>
              <a:rPr lang="sk-SK" sz="2400" u="sng" dirty="0">
                <a:solidFill>
                  <a:schemeClr val="accent1"/>
                </a:solidFill>
              </a:rPr>
              <a:t>VÝKON </a:t>
            </a:r>
            <a:r>
              <a:rPr lang="sk-SK" sz="2400" u="sng" dirty="0" smtClean="0">
                <a:solidFill>
                  <a:schemeClr val="accent1"/>
                </a:solidFill>
              </a:rPr>
              <a:t>TECHNIKOV - </a:t>
            </a:r>
            <a:r>
              <a:rPr lang="sk-SK" sz="2400" u="sng" dirty="0">
                <a:solidFill>
                  <a:schemeClr val="accent1"/>
                </a:solidFill>
              </a:rPr>
              <a:t>ZK, </a:t>
            </a:r>
            <a:r>
              <a:rPr lang="sk-SK" sz="2400" u="sng" dirty="0" smtClean="0">
                <a:solidFill>
                  <a:schemeClr val="accent1"/>
                </a:solidFill>
              </a:rPr>
              <a:t>MZK</a:t>
            </a:r>
            <a:endParaRPr lang="sk-SK" sz="2400" u="sng" dirty="0">
              <a:solidFill>
                <a:schemeClr val="accent1"/>
              </a:solidFill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Hárok1!$Q$3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4"/>
            </a:solidFill>
            <a:ln w="38100" cap="flat" cmpd="sng" algn="ctr">
              <a:noFill/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dLbl>
              <c:idx val="2"/>
              <c:layout>
                <c:manualLayout>
                  <c:x val="2.6802806194578475E-17"/>
                  <c:y val="-1.19049199951443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Hárok1!$P$4:$P$14</c:f>
              <c:strCache>
                <c:ptCount val="11"/>
                <c:pt idx="0">
                  <c:v>Kalinka</c:v>
                </c:pt>
                <c:pt idx="1">
                  <c:v>Lisý</c:v>
                </c:pt>
                <c:pt idx="2">
                  <c:v>Polák</c:v>
                </c:pt>
                <c:pt idx="3">
                  <c:v>Topfer</c:v>
                </c:pt>
                <c:pt idx="4">
                  <c:v>Gašparovič</c:v>
                </c:pt>
                <c:pt idx="5">
                  <c:v>Bača</c:v>
                </c:pt>
                <c:pt idx="6">
                  <c:v>Sojka</c:v>
                </c:pt>
                <c:pt idx="7">
                  <c:v>M. Turan</c:v>
                </c:pt>
                <c:pt idx="8">
                  <c:v>B. Turan</c:v>
                </c:pt>
                <c:pt idx="9">
                  <c:v>Horvát J</c:v>
                </c:pt>
                <c:pt idx="10">
                  <c:v>Drábik</c:v>
                </c:pt>
              </c:strCache>
            </c:strRef>
          </c:cat>
          <c:val>
            <c:numRef>
              <c:f>Hárok1!$Q$4:$Q$14</c:f>
              <c:numCache>
                <c:formatCode>General</c:formatCode>
                <c:ptCount val="11"/>
                <c:pt idx="0">
                  <c:v>9</c:v>
                </c:pt>
                <c:pt idx="1">
                  <c:v>23</c:v>
                </c:pt>
                <c:pt idx="2">
                  <c:v>12</c:v>
                </c:pt>
                <c:pt idx="3">
                  <c:v>5</c:v>
                </c:pt>
                <c:pt idx="4">
                  <c:v>7</c:v>
                </c:pt>
                <c:pt idx="5">
                  <c:v>5</c:v>
                </c:pt>
                <c:pt idx="6">
                  <c:v>13</c:v>
                </c:pt>
                <c:pt idx="7">
                  <c:v>4</c:v>
                </c:pt>
                <c:pt idx="8">
                  <c:v>2</c:v>
                </c:pt>
                <c:pt idx="9">
                  <c:v>1</c:v>
                </c:pt>
                <c:pt idx="10">
                  <c:v>3</c:v>
                </c:pt>
              </c:numCache>
            </c:numRef>
          </c:val>
        </c:ser>
        <c:ser>
          <c:idx val="1"/>
          <c:order val="1"/>
          <c:tx>
            <c:strRef>
              <c:f>Hárok1!$R$3</c:f>
              <c:strCache>
                <c:ptCount val="1"/>
                <c:pt idx="0">
                  <c:v>2014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Hárok1!$P$4:$P$14</c:f>
              <c:strCache>
                <c:ptCount val="11"/>
                <c:pt idx="0">
                  <c:v>Kalinka</c:v>
                </c:pt>
                <c:pt idx="1">
                  <c:v>Lisý</c:v>
                </c:pt>
                <c:pt idx="2">
                  <c:v>Polák</c:v>
                </c:pt>
                <c:pt idx="3">
                  <c:v>Topfer</c:v>
                </c:pt>
                <c:pt idx="4">
                  <c:v>Gašparovič</c:v>
                </c:pt>
                <c:pt idx="5">
                  <c:v>Bača</c:v>
                </c:pt>
                <c:pt idx="6">
                  <c:v>Sojka</c:v>
                </c:pt>
                <c:pt idx="7">
                  <c:v>M. Turan</c:v>
                </c:pt>
                <c:pt idx="8">
                  <c:v>B. Turan</c:v>
                </c:pt>
                <c:pt idx="9">
                  <c:v>Horvát J</c:v>
                </c:pt>
                <c:pt idx="10">
                  <c:v>Drábik</c:v>
                </c:pt>
              </c:strCache>
            </c:strRef>
          </c:cat>
          <c:val>
            <c:numRef>
              <c:f>Hárok1!$R$4:$R$14</c:f>
              <c:numCache>
                <c:formatCode>General</c:formatCode>
                <c:ptCount val="11"/>
                <c:pt idx="0">
                  <c:v>10</c:v>
                </c:pt>
                <c:pt idx="1">
                  <c:v>17</c:v>
                </c:pt>
                <c:pt idx="2">
                  <c:v>11</c:v>
                </c:pt>
                <c:pt idx="3">
                  <c:v>7</c:v>
                </c:pt>
                <c:pt idx="4">
                  <c:v>4</c:v>
                </c:pt>
                <c:pt idx="5">
                  <c:v>5</c:v>
                </c:pt>
                <c:pt idx="6">
                  <c:v>9</c:v>
                </c:pt>
                <c:pt idx="7">
                  <c:v>2</c:v>
                </c:pt>
                <c:pt idx="8">
                  <c:v>6</c:v>
                </c:pt>
                <c:pt idx="9">
                  <c:v>3</c:v>
                </c:pt>
                <c:pt idx="10">
                  <c:v>1</c:v>
                </c:pt>
              </c:numCache>
            </c:numRef>
          </c:val>
        </c:ser>
        <c:ser>
          <c:idx val="2"/>
          <c:order val="2"/>
          <c:tx>
            <c:strRef>
              <c:f>Hárok1!$S$3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-5.95238188232438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Hárok1!$P$4:$P$14</c:f>
              <c:strCache>
                <c:ptCount val="11"/>
                <c:pt idx="0">
                  <c:v>Kalinka</c:v>
                </c:pt>
                <c:pt idx="1">
                  <c:v>Lisý</c:v>
                </c:pt>
                <c:pt idx="2">
                  <c:v>Polák</c:v>
                </c:pt>
                <c:pt idx="3">
                  <c:v>Topfer</c:v>
                </c:pt>
                <c:pt idx="4">
                  <c:v>Gašparovič</c:v>
                </c:pt>
                <c:pt idx="5">
                  <c:v>Bača</c:v>
                </c:pt>
                <c:pt idx="6">
                  <c:v>Sojka</c:v>
                </c:pt>
                <c:pt idx="7">
                  <c:v>M. Turan</c:v>
                </c:pt>
                <c:pt idx="8">
                  <c:v>B. Turan</c:v>
                </c:pt>
                <c:pt idx="9">
                  <c:v>Horvát J</c:v>
                </c:pt>
                <c:pt idx="10">
                  <c:v>Drábik</c:v>
                </c:pt>
              </c:strCache>
            </c:strRef>
          </c:cat>
          <c:val>
            <c:numRef>
              <c:f>Hárok1!$S$4:$S$14</c:f>
              <c:numCache>
                <c:formatCode>General</c:formatCode>
                <c:ptCount val="11"/>
                <c:pt idx="0">
                  <c:v>37</c:v>
                </c:pt>
                <c:pt idx="1">
                  <c:v>18</c:v>
                </c:pt>
                <c:pt idx="2">
                  <c:v>9</c:v>
                </c:pt>
                <c:pt idx="3">
                  <c:v>8</c:v>
                </c:pt>
                <c:pt idx="4">
                  <c:v>6</c:v>
                </c:pt>
                <c:pt idx="5">
                  <c:v>6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3</c:v>
                </c:pt>
                <c:pt idx="10">
                  <c:v>1</c:v>
                </c:pt>
              </c:numCache>
            </c:numRef>
          </c:val>
        </c:ser>
        <c:ser>
          <c:idx val="3"/>
          <c:order val="3"/>
          <c:tx>
            <c:strRef>
              <c:f>Hárok1!$T$3</c:f>
              <c:strCache>
                <c:ptCount val="1"/>
                <c:pt idx="0">
                  <c:v>2016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Hárok1!$P$4:$P$14</c:f>
              <c:strCache>
                <c:ptCount val="11"/>
                <c:pt idx="0">
                  <c:v>Kalinka</c:v>
                </c:pt>
                <c:pt idx="1">
                  <c:v>Lisý</c:v>
                </c:pt>
                <c:pt idx="2">
                  <c:v>Polák</c:v>
                </c:pt>
                <c:pt idx="3">
                  <c:v>Topfer</c:v>
                </c:pt>
                <c:pt idx="4">
                  <c:v>Gašparovič</c:v>
                </c:pt>
                <c:pt idx="5">
                  <c:v>Bača</c:v>
                </c:pt>
                <c:pt idx="6">
                  <c:v>Sojka</c:v>
                </c:pt>
                <c:pt idx="7">
                  <c:v>M. Turan</c:v>
                </c:pt>
                <c:pt idx="8">
                  <c:v>B. Turan</c:v>
                </c:pt>
                <c:pt idx="9">
                  <c:v>Horvát J</c:v>
                </c:pt>
                <c:pt idx="10">
                  <c:v>Drábik</c:v>
                </c:pt>
              </c:strCache>
            </c:strRef>
          </c:cat>
          <c:val>
            <c:numRef>
              <c:f>Hárok1!$T$4:$T$14</c:f>
              <c:numCache>
                <c:formatCode>General</c:formatCode>
                <c:ptCount val="11"/>
                <c:pt idx="0">
                  <c:v>45</c:v>
                </c:pt>
                <c:pt idx="1">
                  <c:v>15</c:v>
                </c:pt>
                <c:pt idx="2">
                  <c:v>7</c:v>
                </c:pt>
                <c:pt idx="3">
                  <c:v>4</c:v>
                </c:pt>
                <c:pt idx="4">
                  <c:v>11</c:v>
                </c:pt>
                <c:pt idx="5">
                  <c:v>8</c:v>
                </c:pt>
                <c:pt idx="6">
                  <c:v>8</c:v>
                </c:pt>
                <c:pt idx="7">
                  <c:v>7</c:v>
                </c:pt>
                <c:pt idx="8">
                  <c:v>3</c:v>
                </c:pt>
                <c:pt idx="9">
                  <c:v>3</c:v>
                </c:pt>
                <c:pt idx="10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55321272"/>
        <c:axId val="355321664"/>
      </c:barChart>
      <c:catAx>
        <c:axId val="355321272"/>
        <c:scaling>
          <c:orientation val="minMax"/>
        </c:scaling>
        <c:delete val="0"/>
        <c:axPos val="b"/>
        <c:majorGridlines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 b="1"/>
            </a:pPr>
            <a:endParaRPr lang="sk-SK"/>
          </a:p>
        </c:txPr>
        <c:crossAx val="355321664"/>
        <c:crosses val="autoZero"/>
        <c:auto val="1"/>
        <c:lblAlgn val="ctr"/>
        <c:lblOffset val="100"/>
        <c:noMultiLvlLbl val="0"/>
      </c:catAx>
      <c:valAx>
        <c:axId val="35532166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sk-SK"/>
          </a:p>
        </c:txPr>
        <c:crossAx val="35532127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55970465997782171"/>
          <c:y val="7.269467452422744E-2"/>
          <c:w val="0.4037294051055158"/>
          <c:h val="0.10721927059418676"/>
        </c:manualLayout>
      </c:layout>
      <c:overlay val="0"/>
      <c:txPr>
        <a:bodyPr/>
        <a:lstStyle/>
        <a:p>
          <a:pPr>
            <a:defRPr sz="1800" b="1"/>
          </a:pPr>
          <a:endParaRPr lang="sk-SK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 b="1">
                <a:solidFill>
                  <a:schemeClr val="accent1"/>
                </a:solidFill>
              </a:defRPr>
            </a:pPr>
            <a:r>
              <a:rPr lang="en-US" sz="2400" b="1" u="sng" dirty="0" smtClean="0">
                <a:solidFill>
                  <a:schemeClr val="accent1"/>
                </a:solidFill>
              </a:rPr>
              <a:t>P</a:t>
            </a:r>
            <a:r>
              <a:rPr lang="sk-SK" sz="2400" b="1" u="sng" dirty="0" smtClean="0">
                <a:solidFill>
                  <a:schemeClr val="accent1"/>
                </a:solidFill>
              </a:rPr>
              <a:t>OČET </a:t>
            </a:r>
            <a:r>
              <a:rPr lang="en-US" sz="2400" b="1" u="sng" dirty="0" smtClean="0">
                <a:solidFill>
                  <a:schemeClr val="accent1"/>
                </a:solidFill>
              </a:rPr>
              <a:t> </a:t>
            </a:r>
            <a:r>
              <a:rPr lang="sk-SK" sz="2400" b="1" u="sng" dirty="0" smtClean="0">
                <a:solidFill>
                  <a:schemeClr val="accent1"/>
                </a:solidFill>
              </a:rPr>
              <a:t>VYKONANÝCH PREHLIADOK</a:t>
            </a:r>
            <a:r>
              <a:rPr lang="sk-SK" sz="2400" b="1" u="sng" baseline="0" dirty="0" smtClean="0">
                <a:solidFill>
                  <a:schemeClr val="accent1"/>
                </a:solidFill>
              </a:rPr>
              <a:t> V </a:t>
            </a:r>
            <a:r>
              <a:rPr lang="en-US" sz="2400" b="1" u="sng" dirty="0" smtClean="0">
                <a:solidFill>
                  <a:schemeClr val="accent1"/>
                </a:solidFill>
              </a:rPr>
              <a:t>r</a:t>
            </a:r>
            <a:r>
              <a:rPr lang="sk-SK" sz="2400" b="1" u="sng" dirty="0" smtClean="0">
                <a:solidFill>
                  <a:schemeClr val="accent1"/>
                </a:solidFill>
              </a:rPr>
              <a:t>. </a:t>
            </a:r>
            <a:r>
              <a:rPr lang="en-US" sz="2400" b="1" u="sng" dirty="0" smtClean="0">
                <a:solidFill>
                  <a:schemeClr val="accent1"/>
                </a:solidFill>
              </a:rPr>
              <a:t>2016</a:t>
            </a:r>
            <a:endParaRPr lang="sk-SK" sz="2400" b="1" u="sng" dirty="0" smtClean="0">
              <a:solidFill>
                <a:schemeClr val="accent1"/>
              </a:solidFill>
            </a:endParaRPr>
          </a:p>
          <a:p>
            <a:pPr>
              <a:defRPr sz="2400" b="1">
                <a:solidFill>
                  <a:schemeClr val="accent1"/>
                </a:solidFill>
              </a:defRPr>
            </a:pPr>
            <a:r>
              <a:rPr lang="sk-SK" sz="2400" b="1" dirty="0" smtClean="0">
                <a:solidFill>
                  <a:srgbClr val="FF0000"/>
                </a:solidFill>
              </a:rPr>
              <a:t>SPOLU - 1166</a:t>
            </a:r>
            <a:endParaRPr lang="en-US" sz="2400" b="1" dirty="0">
              <a:solidFill>
                <a:srgbClr val="FF0000"/>
              </a:solidFill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Hárok3!$A$2:$A$13</c:f>
              <c:strCache>
                <c:ptCount val="12"/>
                <c:pt idx="0">
                  <c:v>Január</c:v>
                </c:pt>
                <c:pt idx="1">
                  <c:v>Február</c:v>
                </c:pt>
                <c:pt idx="2">
                  <c:v>Márec</c:v>
                </c:pt>
                <c:pt idx="3">
                  <c:v>Apríl</c:v>
                </c:pt>
                <c:pt idx="4">
                  <c:v>Máj</c:v>
                </c:pt>
                <c:pt idx="5">
                  <c:v>Jún</c:v>
                </c:pt>
                <c:pt idx="6">
                  <c:v>Júl</c:v>
                </c:pt>
                <c:pt idx="7">
                  <c:v>August</c:v>
                </c:pt>
                <c:pt idx="8">
                  <c:v>September</c:v>
                </c:pt>
                <c:pt idx="9">
                  <c:v>Október</c:v>
                </c:pt>
                <c:pt idx="10">
                  <c:v>Novmber</c:v>
                </c:pt>
                <c:pt idx="11">
                  <c:v>December</c:v>
                </c:pt>
              </c:strCache>
            </c:strRef>
          </c:cat>
          <c:val>
            <c:numRef>
              <c:f>Hárok3!$C$2:$C$13</c:f>
              <c:numCache>
                <c:formatCode>General</c:formatCode>
                <c:ptCount val="12"/>
                <c:pt idx="0">
                  <c:v>47</c:v>
                </c:pt>
                <c:pt idx="1">
                  <c:v>254</c:v>
                </c:pt>
                <c:pt idx="2">
                  <c:v>155</c:v>
                </c:pt>
                <c:pt idx="3">
                  <c:v>129</c:v>
                </c:pt>
                <c:pt idx="4">
                  <c:v>69</c:v>
                </c:pt>
                <c:pt idx="5">
                  <c:v>102</c:v>
                </c:pt>
                <c:pt idx="6">
                  <c:v>87</c:v>
                </c:pt>
                <c:pt idx="7">
                  <c:v>80</c:v>
                </c:pt>
                <c:pt idx="8">
                  <c:v>62</c:v>
                </c:pt>
                <c:pt idx="9">
                  <c:v>65</c:v>
                </c:pt>
                <c:pt idx="10">
                  <c:v>40</c:v>
                </c:pt>
                <c:pt idx="11">
                  <c:v>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354345448"/>
        <c:axId val="354190104"/>
      </c:barChart>
      <c:catAx>
        <c:axId val="3543454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sk-SK"/>
          </a:p>
        </c:txPr>
        <c:crossAx val="354190104"/>
        <c:crosses val="autoZero"/>
        <c:auto val="1"/>
        <c:lblAlgn val="ctr"/>
        <c:lblOffset val="100"/>
        <c:noMultiLvlLbl val="0"/>
      </c:catAx>
      <c:valAx>
        <c:axId val="35419010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200" b="1"/>
            </a:pPr>
            <a:endParaRPr lang="sk-SK"/>
          </a:p>
        </c:txPr>
        <c:crossAx val="3543454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 algn="ctr">
              <a:defRPr u="sng"/>
            </a:pPr>
            <a:r>
              <a:rPr lang="sk-SK" sz="2400" b="1" u="sng" dirty="0" smtClean="0">
                <a:solidFill>
                  <a:schemeClr val="accent1"/>
                </a:solidFill>
              </a:rPr>
              <a:t>POČET VYKONANÝCH PREHLIADOK </a:t>
            </a:r>
          </a:p>
          <a:p>
            <a:pPr algn="ctr">
              <a:defRPr u="sng"/>
            </a:pPr>
            <a:r>
              <a:rPr lang="sk-SK" sz="2400" b="1" u="sng" dirty="0" smtClean="0">
                <a:solidFill>
                  <a:schemeClr val="accent1"/>
                </a:solidFill>
              </a:rPr>
              <a:t>v rokoch 2015 a 2016 </a:t>
            </a:r>
            <a:endParaRPr lang="sk-SK" sz="2400" b="1" u="sng" dirty="0">
              <a:solidFill>
                <a:schemeClr val="accent1"/>
              </a:solidFill>
            </a:endParaRPr>
          </a:p>
        </c:rich>
      </c:tx>
      <c:layout>
        <c:manualLayout>
          <c:xMode val="edge"/>
          <c:yMode val="edge"/>
          <c:x val="0.2742035079781307"/>
          <c:y val="1.1764707698735196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Hárok3!$B$1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Hárok3!$A$2:$A$13</c:f>
              <c:strCache>
                <c:ptCount val="12"/>
                <c:pt idx="0">
                  <c:v>Január</c:v>
                </c:pt>
                <c:pt idx="1">
                  <c:v>Február</c:v>
                </c:pt>
                <c:pt idx="2">
                  <c:v>Márec</c:v>
                </c:pt>
                <c:pt idx="3">
                  <c:v>Apríl</c:v>
                </c:pt>
                <c:pt idx="4">
                  <c:v>Máj</c:v>
                </c:pt>
                <c:pt idx="5">
                  <c:v>Jún</c:v>
                </c:pt>
                <c:pt idx="6">
                  <c:v>Júl</c:v>
                </c:pt>
                <c:pt idx="7">
                  <c:v>August</c:v>
                </c:pt>
                <c:pt idx="8">
                  <c:v>September</c:v>
                </c:pt>
                <c:pt idx="9">
                  <c:v>Október</c:v>
                </c:pt>
                <c:pt idx="10">
                  <c:v>Novmber</c:v>
                </c:pt>
                <c:pt idx="11">
                  <c:v>December</c:v>
                </c:pt>
              </c:strCache>
            </c:strRef>
          </c:cat>
          <c:val>
            <c:numRef>
              <c:f>Hárok3!$B$2:$B$13</c:f>
              <c:numCache>
                <c:formatCode>General</c:formatCode>
                <c:ptCount val="12"/>
                <c:pt idx="0">
                  <c:v>55</c:v>
                </c:pt>
                <c:pt idx="1">
                  <c:v>114</c:v>
                </c:pt>
                <c:pt idx="2">
                  <c:v>140</c:v>
                </c:pt>
                <c:pt idx="3">
                  <c:v>138</c:v>
                </c:pt>
                <c:pt idx="4">
                  <c:v>98</c:v>
                </c:pt>
                <c:pt idx="5">
                  <c:v>89</c:v>
                </c:pt>
                <c:pt idx="6">
                  <c:v>99</c:v>
                </c:pt>
                <c:pt idx="7">
                  <c:v>86</c:v>
                </c:pt>
                <c:pt idx="8">
                  <c:v>77</c:v>
                </c:pt>
                <c:pt idx="9">
                  <c:v>52</c:v>
                </c:pt>
                <c:pt idx="10">
                  <c:v>60</c:v>
                </c:pt>
                <c:pt idx="11">
                  <c:v>60</c:v>
                </c:pt>
              </c:numCache>
            </c:numRef>
          </c:val>
        </c:ser>
        <c:ser>
          <c:idx val="1"/>
          <c:order val="1"/>
          <c:tx>
            <c:strRef>
              <c:f>Hárok3!$C$1</c:f>
              <c:strCache>
                <c:ptCount val="1"/>
                <c:pt idx="0">
                  <c:v>2016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Hárok3!$A$2:$A$13</c:f>
              <c:strCache>
                <c:ptCount val="12"/>
                <c:pt idx="0">
                  <c:v>Január</c:v>
                </c:pt>
                <c:pt idx="1">
                  <c:v>Február</c:v>
                </c:pt>
                <c:pt idx="2">
                  <c:v>Márec</c:v>
                </c:pt>
                <c:pt idx="3">
                  <c:v>Apríl</c:v>
                </c:pt>
                <c:pt idx="4">
                  <c:v>Máj</c:v>
                </c:pt>
                <c:pt idx="5">
                  <c:v>Jún</c:v>
                </c:pt>
                <c:pt idx="6">
                  <c:v>Júl</c:v>
                </c:pt>
                <c:pt idx="7">
                  <c:v>August</c:v>
                </c:pt>
                <c:pt idx="8">
                  <c:v>September</c:v>
                </c:pt>
                <c:pt idx="9">
                  <c:v>Október</c:v>
                </c:pt>
                <c:pt idx="10">
                  <c:v>Novmber</c:v>
                </c:pt>
                <c:pt idx="11">
                  <c:v>December</c:v>
                </c:pt>
              </c:strCache>
            </c:strRef>
          </c:cat>
          <c:val>
            <c:numRef>
              <c:f>Hárok3!$C$2:$C$13</c:f>
              <c:numCache>
                <c:formatCode>General</c:formatCode>
                <c:ptCount val="12"/>
                <c:pt idx="0">
                  <c:v>47</c:v>
                </c:pt>
                <c:pt idx="1">
                  <c:v>254</c:v>
                </c:pt>
                <c:pt idx="2">
                  <c:v>155</c:v>
                </c:pt>
                <c:pt idx="3">
                  <c:v>129</c:v>
                </c:pt>
                <c:pt idx="4">
                  <c:v>69</c:v>
                </c:pt>
                <c:pt idx="5">
                  <c:v>102</c:v>
                </c:pt>
                <c:pt idx="6">
                  <c:v>87</c:v>
                </c:pt>
                <c:pt idx="7">
                  <c:v>80</c:v>
                </c:pt>
                <c:pt idx="8">
                  <c:v>62</c:v>
                </c:pt>
                <c:pt idx="9">
                  <c:v>65</c:v>
                </c:pt>
                <c:pt idx="10">
                  <c:v>40</c:v>
                </c:pt>
                <c:pt idx="11">
                  <c:v>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354474624"/>
        <c:axId val="354944744"/>
      </c:barChart>
      <c:catAx>
        <c:axId val="354474624"/>
        <c:scaling>
          <c:orientation val="minMax"/>
        </c:scaling>
        <c:delete val="0"/>
        <c:axPos val="b"/>
        <c:majorGridlines/>
        <c:numFmt formatCode="General" sourceLinked="0"/>
        <c:majorTickMark val="none"/>
        <c:minorTickMark val="none"/>
        <c:tickLblPos val="nextTo"/>
        <c:crossAx val="354944744"/>
        <c:crosses val="autoZero"/>
        <c:auto val="1"/>
        <c:lblAlgn val="ctr"/>
        <c:lblOffset val="100"/>
        <c:noMultiLvlLbl val="0"/>
      </c:catAx>
      <c:valAx>
        <c:axId val="3549447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354474624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spPr>
    <a:gradFill>
      <a:gsLst>
        <a:gs pos="0">
          <a:srgbClr val="FBEAC7"/>
        </a:gs>
        <a:gs pos="17999">
          <a:srgbClr val="FEE7F2"/>
        </a:gs>
        <a:gs pos="36000">
          <a:srgbClr val="FAC77D"/>
        </a:gs>
        <a:gs pos="61000">
          <a:srgbClr val="FBA97D"/>
        </a:gs>
        <a:gs pos="82001">
          <a:srgbClr val="FBD49C"/>
        </a:gs>
        <a:gs pos="100000">
          <a:srgbClr val="FEE7F2"/>
        </a:gs>
      </a:gsLst>
      <a:lin ang="5400000" scaled="0"/>
    </a:gradFill>
  </c:spPr>
  <c:txPr>
    <a:bodyPr/>
    <a:lstStyle/>
    <a:p>
      <a:pPr>
        <a:defRPr sz="1800"/>
      </a:pPr>
      <a:endParaRPr lang="sk-SK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title>
      <c:tx>
        <c:rich>
          <a:bodyPr/>
          <a:lstStyle/>
          <a:p>
            <a:pPr>
              <a:defRPr u="sng">
                <a:solidFill>
                  <a:schemeClr val="accent1"/>
                </a:solidFill>
              </a:defRPr>
            </a:pPr>
            <a:r>
              <a:rPr lang="en-US" u="sng">
                <a:solidFill>
                  <a:schemeClr val="accent1"/>
                </a:solidFill>
              </a:rPr>
              <a:t>PREHĽAD VYDANÝCH A PREDĽŽENÝCH PLS </a:t>
            </a:r>
            <a:endParaRPr lang="sk-SK" u="sng">
              <a:solidFill>
                <a:schemeClr val="accent1"/>
              </a:solidFill>
            </a:endParaRPr>
          </a:p>
          <a:p>
            <a:pPr>
              <a:defRPr u="sng">
                <a:solidFill>
                  <a:schemeClr val="accent1"/>
                </a:solidFill>
              </a:defRPr>
            </a:pPr>
            <a:r>
              <a:rPr lang="en-US" u="sng">
                <a:solidFill>
                  <a:schemeClr val="accent1"/>
                </a:solidFill>
              </a:rPr>
              <a:t>ZA POSLEDNÝCH 6 ROKOV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Hárok3!$A$19</c:f>
              <c:strCache>
                <c:ptCount val="1"/>
                <c:pt idx="0">
                  <c:v>Vydané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Hárok3!$B$18:$G$18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Hárok3!$B$19:$G$19</c:f>
              <c:numCache>
                <c:formatCode>General</c:formatCode>
                <c:ptCount val="6"/>
                <c:pt idx="0">
                  <c:v>208</c:v>
                </c:pt>
                <c:pt idx="1">
                  <c:v>210</c:v>
                </c:pt>
                <c:pt idx="2">
                  <c:v>293</c:v>
                </c:pt>
                <c:pt idx="3">
                  <c:v>390</c:v>
                </c:pt>
                <c:pt idx="4">
                  <c:v>362</c:v>
                </c:pt>
                <c:pt idx="5">
                  <c:v>316</c:v>
                </c:pt>
              </c:numCache>
            </c:numRef>
          </c:val>
        </c:ser>
        <c:ser>
          <c:idx val="1"/>
          <c:order val="1"/>
          <c:tx>
            <c:strRef>
              <c:f>Hárok3!$A$20</c:f>
              <c:strCache>
                <c:ptCount val="1"/>
                <c:pt idx="0">
                  <c:v>Predĺžené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Hárok3!$B$18:$G$18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Hárok3!$B$20:$G$20</c:f>
              <c:numCache>
                <c:formatCode>General</c:formatCode>
                <c:ptCount val="6"/>
                <c:pt idx="0">
                  <c:v>244</c:v>
                </c:pt>
                <c:pt idx="1">
                  <c:v>267</c:v>
                </c:pt>
                <c:pt idx="2">
                  <c:v>476</c:v>
                </c:pt>
                <c:pt idx="3">
                  <c:v>622</c:v>
                </c:pt>
                <c:pt idx="4">
                  <c:v>706</c:v>
                </c:pt>
                <c:pt idx="5">
                  <c:v>850</c:v>
                </c:pt>
              </c:numCache>
            </c:numRef>
          </c:val>
        </c:ser>
        <c:ser>
          <c:idx val="2"/>
          <c:order val="2"/>
          <c:tx>
            <c:strRef>
              <c:f>Hárok3!$A$21</c:f>
              <c:strCache>
                <c:ptCount val="1"/>
                <c:pt idx="0">
                  <c:v>Spolu</c:v>
                </c:pt>
              </c:strCache>
            </c:strRef>
          </c:tx>
          <c:spPr>
            <a:solidFill>
              <a:schemeClr val="accent3"/>
            </a:solidFill>
            <a:ln w="25400" cap="flat" cmpd="sng" algn="ctr">
              <a:solidFill>
                <a:schemeClr val="accent3">
                  <a:shade val="50000"/>
                </a:schemeClr>
              </a:solidFill>
              <a:prstDash val="solid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Hárok3!$B$18:$G$18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Hárok3!$B$21:$G$21</c:f>
              <c:numCache>
                <c:formatCode>General</c:formatCode>
                <c:ptCount val="6"/>
                <c:pt idx="0">
                  <c:v>452</c:v>
                </c:pt>
                <c:pt idx="1">
                  <c:v>477</c:v>
                </c:pt>
                <c:pt idx="2">
                  <c:v>769</c:v>
                </c:pt>
                <c:pt idx="3">
                  <c:v>1012</c:v>
                </c:pt>
                <c:pt idx="4">
                  <c:v>1068</c:v>
                </c:pt>
                <c:pt idx="5">
                  <c:v>1166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354958640"/>
        <c:axId val="354707872"/>
      </c:barChart>
      <c:catAx>
        <c:axId val="354958640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354707872"/>
        <c:crosses val="autoZero"/>
        <c:auto val="1"/>
        <c:lblAlgn val="ctr"/>
        <c:lblOffset val="100"/>
        <c:noMultiLvlLbl val="0"/>
      </c:catAx>
      <c:valAx>
        <c:axId val="3547078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35495864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k-SK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title>
      <c:tx>
        <c:rich>
          <a:bodyPr/>
          <a:lstStyle/>
          <a:p>
            <a:pPr>
              <a:defRPr sz="2800" u="none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sk-SK" sz="2800" u="none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PADÁKOVÉ KLZÁKY</a:t>
            </a:r>
            <a:endParaRPr lang="sk-SK" sz="2800" u="none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Hárok4!$A$3</c:f>
              <c:strCache>
                <c:ptCount val="1"/>
                <c:pt idx="0">
                  <c:v>Platný PLS</c:v>
                </c:pt>
              </c:strCache>
            </c:strRef>
          </c:tx>
          <c:spPr>
            <a:solidFill>
              <a:schemeClr val="accent3"/>
            </a:solidFill>
            <a:ln w="25400" cap="flat" cmpd="sng" algn="ctr">
              <a:solidFill>
                <a:schemeClr val="accent3">
                  <a:shade val="50000"/>
                </a:schemeClr>
              </a:solidFill>
              <a:prstDash val="solid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Hárok4!$B$2:$F$2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Hárok4!$B$3:$F$3</c:f>
              <c:numCache>
                <c:formatCode>General</c:formatCode>
                <c:ptCount val="5"/>
                <c:pt idx="0">
                  <c:v>227</c:v>
                </c:pt>
                <c:pt idx="1">
                  <c:v>440</c:v>
                </c:pt>
                <c:pt idx="2">
                  <c:v>501</c:v>
                </c:pt>
                <c:pt idx="3">
                  <c:v>790</c:v>
                </c:pt>
                <c:pt idx="4">
                  <c:v>585</c:v>
                </c:pt>
              </c:numCache>
            </c:numRef>
          </c:val>
        </c:ser>
        <c:ser>
          <c:idx val="1"/>
          <c:order val="1"/>
          <c:tx>
            <c:strRef>
              <c:f>Hárok4!$A$4</c:f>
              <c:strCache>
                <c:ptCount val="1"/>
                <c:pt idx="0">
                  <c:v>Neplatný PLS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Hárok4!$B$2:$F$2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Hárok4!$B$4:$F$4</c:f>
              <c:numCache>
                <c:formatCode>General</c:formatCode>
                <c:ptCount val="5"/>
                <c:pt idx="0">
                  <c:v>345</c:v>
                </c:pt>
                <c:pt idx="1">
                  <c:v>170</c:v>
                </c:pt>
                <c:pt idx="2">
                  <c:v>199</c:v>
                </c:pt>
                <c:pt idx="3">
                  <c:v>157</c:v>
                </c:pt>
                <c:pt idx="4">
                  <c:v>418</c:v>
                </c:pt>
              </c:numCache>
            </c:numRef>
          </c:val>
        </c:ser>
        <c:ser>
          <c:idx val="2"/>
          <c:order val="2"/>
          <c:tx>
            <c:strRef>
              <c:f>Hárok4!$A$5</c:f>
              <c:strCache>
                <c:ptCount val="1"/>
                <c:pt idx="0">
                  <c:v>Celkový počet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Hárok4!$B$2:$F$2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Hárok4!$B$5:$F$5</c:f>
              <c:numCache>
                <c:formatCode>General</c:formatCode>
                <c:ptCount val="5"/>
                <c:pt idx="0">
                  <c:v>572</c:v>
                </c:pt>
                <c:pt idx="1">
                  <c:v>610</c:v>
                </c:pt>
                <c:pt idx="2">
                  <c:v>700</c:v>
                </c:pt>
                <c:pt idx="3">
                  <c:v>947</c:v>
                </c:pt>
                <c:pt idx="4">
                  <c:v>1003</c:v>
                </c:pt>
              </c:numCache>
            </c:numRef>
          </c:val>
        </c:ser>
        <c:ser>
          <c:idx val="3"/>
          <c:order val="3"/>
          <c:tx>
            <c:strRef>
              <c:f>Hárok4!$A$6</c:f>
              <c:strCache>
                <c:ptCount val="1"/>
                <c:pt idx="0">
                  <c:v>Vyradené</c:v>
                </c:pt>
              </c:strCache>
            </c:strRef>
          </c:tx>
          <c:spPr>
            <a:solidFill>
              <a:schemeClr val="accent2"/>
            </a:solidFill>
            <a:ln w="25400" cap="flat" cmpd="sng" algn="ctr">
              <a:solidFill>
                <a:schemeClr val="accent2">
                  <a:shade val="50000"/>
                </a:schemeClr>
              </a:solidFill>
              <a:prstDash val="solid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Hárok4!$B$2:$F$2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Hárok4!$B$6:$F$6</c:f>
              <c:numCache>
                <c:formatCode>General</c:formatCode>
                <c:ptCount val="5"/>
                <c:pt idx="0">
                  <c:v>131</c:v>
                </c:pt>
                <c:pt idx="1">
                  <c:v>204</c:v>
                </c:pt>
                <c:pt idx="2">
                  <c:v>122</c:v>
                </c:pt>
                <c:pt idx="3">
                  <c:v>76</c:v>
                </c:pt>
                <c:pt idx="4">
                  <c:v>201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54957080"/>
        <c:axId val="354215680"/>
      </c:barChart>
      <c:catAx>
        <c:axId val="35495708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sk-SK"/>
          </a:p>
        </c:txPr>
        <c:crossAx val="354215680"/>
        <c:crosses val="autoZero"/>
        <c:auto val="1"/>
        <c:lblAlgn val="ctr"/>
        <c:lblOffset val="100"/>
        <c:noMultiLvlLbl val="0"/>
      </c:catAx>
      <c:valAx>
        <c:axId val="3542156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sk-SK"/>
          </a:p>
        </c:txPr>
        <c:crossAx val="35495708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k-SK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title>
      <c:tx>
        <c:rich>
          <a:bodyPr/>
          <a:lstStyle/>
          <a:p>
            <a:pPr>
              <a:defRPr sz="2800">
                <a:solidFill>
                  <a:srgbClr val="0070C0"/>
                </a:solidFill>
              </a:defRPr>
            </a:pP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PARAMOTORY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Hárok4!$A$12</c:f>
              <c:strCache>
                <c:ptCount val="1"/>
                <c:pt idx="0">
                  <c:v>Platný PLS</c:v>
                </c:pt>
              </c:strCache>
            </c:strRef>
          </c:tx>
          <c:spPr>
            <a:solidFill>
              <a:schemeClr val="accent3"/>
            </a:solidFill>
            <a:ln w="25400" cap="flat" cmpd="sng" algn="ctr">
              <a:solidFill>
                <a:schemeClr val="accent3">
                  <a:shade val="50000"/>
                </a:schemeClr>
              </a:solidFill>
              <a:prstDash val="solid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sk-S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Hárok4!$B$11:$F$11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Hárok4!$B$12:$F$12</c:f>
              <c:numCache>
                <c:formatCode>General</c:formatCode>
                <c:ptCount val="5"/>
                <c:pt idx="0">
                  <c:v>53</c:v>
                </c:pt>
                <c:pt idx="1">
                  <c:v>123</c:v>
                </c:pt>
                <c:pt idx="2">
                  <c:v>176</c:v>
                </c:pt>
                <c:pt idx="3">
                  <c:v>186</c:v>
                </c:pt>
                <c:pt idx="4">
                  <c:v>167</c:v>
                </c:pt>
              </c:numCache>
            </c:numRef>
          </c:val>
        </c:ser>
        <c:ser>
          <c:idx val="1"/>
          <c:order val="1"/>
          <c:tx>
            <c:strRef>
              <c:f>Hárok4!$A$13</c:f>
              <c:strCache>
                <c:ptCount val="1"/>
                <c:pt idx="0">
                  <c:v>Neplatný PLS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sk-S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Hárok4!$B$11:$F$11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Hárok4!$B$13:$F$13</c:f>
              <c:numCache>
                <c:formatCode>General</c:formatCode>
                <c:ptCount val="5"/>
                <c:pt idx="0">
                  <c:v>73</c:v>
                </c:pt>
                <c:pt idx="1">
                  <c:v>47</c:v>
                </c:pt>
                <c:pt idx="2">
                  <c:v>36</c:v>
                </c:pt>
                <c:pt idx="3">
                  <c:v>63</c:v>
                </c:pt>
                <c:pt idx="4">
                  <c:v>93</c:v>
                </c:pt>
              </c:numCache>
            </c:numRef>
          </c:val>
        </c:ser>
        <c:ser>
          <c:idx val="2"/>
          <c:order val="2"/>
          <c:tx>
            <c:strRef>
              <c:f>Hárok4!$A$14</c:f>
              <c:strCache>
                <c:ptCount val="1"/>
                <c:pt idx="0">
                  <c:v>Celkový počet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sk-S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Hárok4!$B$11:$F$11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Hárok4!$B$14:$F$14</c:f>
              <c:numCache>
                <c:formatCode>General</c:formatCode>
                <c:ptCount val="5"/>
                <c:pt idx="0">
                  <c:v>126</c:v>
                </c:pt>
                <c:pt idx="1">
                  <c:v>170</c:v>
                </c:pt>
                <c:pt idx="2">
                  <c:v>212</c:v>
                </c:pt>
                <c:pt idx="3">
                  <c:v>249</c:v>
                </c:pt>
                <c:pt idx="4">
                  <c:v>260</c:v>
                </c:pt>
              </c:numCache>
            </c:numRef>
          </c:val>
        </c:ser>
        <c:ser>
          <c:idx val="3"/>
          <c:order val="3"/>
          <c:tx>
            <c:strRef>
              <c:f>Hárok4!$A$15</c:f>
              <c:strCache>
                <c:ptCount val="1"/>
                <c:pt idx="0">
                  <c:v>Vyradené</c:v>
                </c:pt>
              </c:strCache>
            </c:strRef>
          </c:tx>
          <c:spPr>
            <a:solidFill>
              <a:schemeClr val="accent2"/>
            </a:solidFill>
            <a:ln w="25400" cap="flat" cmpd="sng" algn="ctr">
              <a:solidFill>
                <a:schemeClr val="accent2">
                  <a:shade val="50000"/>
                </a:schemeClr>
              </a:solidFill>
              <a:prstDash val="solid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sk-S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Hárok4!$B$11:$F$11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Hárok4!$B$15:$F$15</c:f>
              <c:numCache>
                <c:formatCode>General</c:formatCode>
                <c:ptCount val="5"/>
                <c:pt idx="0">
                  <c:v>8</c:v>
                </c:pt>
                <c:pt idx="1">
                  <c:v>31</c:v>
                </c:pt>
                <c:pt idx="2">
                  <c:v>23</c:v>
                </c:pt>
                <c:pt idx="3">
                  <c:v>30</c:v>
                </c:pt>
                <c:pt idx="4">
                  <c:v>30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54216464"/>
        <c:axId val="354216856"/>
      </c:barChart>
      <c:catAx>
        <c:axId val="35421646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sk-SK"/>
          </a:p>
        </c:txPr>
        <c:crossAx val="354216856"/>
        <c:crosses val="autoZero"/>
        <c:auto val="1"/>
        <c:lblAlgn val="ctr"/>
        <c:lblOffset val="100"/>
        <c:noMultiLvlLbl val="0"/>
      </c:catAx>
      <c:valAx>
        <c:axId val="3542168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sk-SK"/>
          </a:p>
        </c:txPr>
        <c:crossAx val="35421646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b="1"/>
          </a:pPr>
          <a:endParaRPr lang="sk-SK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sk-SK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title>
      <c:tx>
        <c:rich>
          <a:bodyPr/>
          <a:lstStyle/>
          <a:p>
            <a:pPr>
              <a:defRPr sz="28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sk-SK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ZÁVESNÉ KLZÁKY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Hárok4!$A$20</c:f>
              <c:strCache>
                <c:ptCount val="1"/>
                <c:pt idx="0">
                  <c:v>Platný PLS</c:v>
                </c:pt>
              </c:strCache>
            </c:strRef>
          </c:tx>
          <c:spPr>
            <a:solidFill>
              <a:schemeClr val="accent3"/>
            </a:solidFill>
            <a:ln w="25400" cap="flat" cmpd="sng" algn="ctr">
              <a:solidFill>
                <a:schemeClr val="accent3">
                  <a:shade val="50000"/>
                </a:schemeClr>
              </a:solidFill>
              <a:prstDash val="solid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Hárok4!$B$19:$F$19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Hárok4!$B$20:$F$20</c:f>
              <c:numCache>
                <c:formatCode>General</c:formatCode>
                <c:ptCount val="5"/>
                <c:pt idx="0">
                  <c:v>21</c:v>
                </c:pt>
                <c:pt idx="1">
                  <c:v>39</c:v>
                </c:pt>
                <c:pt idx="2">
                  <c:v>45</c:v>
                </c:pt>
                <c:pt idx="3">
                  <c:v>42</c:v>
                </c:pt>
                <c:pt idx="4">
                  <c:v>63</c:v>
                </c:pt>
              </c:numCache>
            </c:numRef>
          </c:val>
        </c:ser>
        <c:ser>
          <c:idx val="1"/>
          <c:order val="1"/>
          <c:tx>
            <c:strRef>
              <c:f>Hárok4!$A$21</c:f>
              <c:strCache>
                <c:ptCount val="1"/>
                <c:pt idx="0">
                  <c:v>Neplatný PLS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Hárok4!$B$19:$F$19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Hárok4!$B$21:$F$21</c:f>
              <c:numCache>
                <c:formatCode>General</c:formatCode>
                <c:ptCount val="5"/>
                <c:pt idx="0">
                  <c:v>88</c:v>
                </c:pt>
                <c:pt idx="1">
                  <c:v>30</c:v>
                </c:pt>
                <c:pt idx="2">
                  <c:v>35</c:v>
                </c:pt>
                <c:pt idx="3">
                  <c:v>32</c:v>
                </c:pt>
                <c:pt idx="4">
                  <c:v>16</c:v>
                </c:pt>
              </c:numCache>
            </c:numRef>
          </c:val>
        </c:ser>
        <c:ser>
          <c:idx val="2"/>
          <c:order val="2"/>
          <c:tx>
            <c:strRef>
              <c:f>Hárok4!$A$22</c:f>
              <c:strCache>
                <c:ptCount val="1"/>
                <c:pt idx="0">
                  <c:v>Celkový počet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Hárok4!$B$19:$F$19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Hárok4!$B$22:$F$22</c:f>
              <c:numCache>
                <c:formatCode>General</c:formatCode>
                <c:ptCount val="5"/>
                <c:pt idx="0">
                  <c:v>109</c:v>
                </c:pt>
                <c:pt idx="1">
                  <c:v>69</c:v>
                </c:pt>
                <c:pt idx="2">
                  <c:v>80</c:v>
                </c:pt>
                <c:pt idx="3">
                  <c:v>74</c:v>
                </c:pt>
                <c:pt idx="4">
                  <c:v>79</c:v>
                </c:pt>
              </c:numCache>
            </c:numRef>
          </c:val>
        </c:ser>
        <c:ser>
          <c:idx val="3"/>
          <c:order val="3"/>
          <c:tx>
            <c:strRef>
              <c:f>Hárok4!$A$23</c:f>
              <c:strCache>
                <c:ptCount val="1"/>
                <c:pt idx="0">
                  <c:v>Vyradené</c:v>
                </c:pt>
              </c:strCache>
            </c:strRef>
          </c:tx>
          <c:spPr>
            <a:solidFill>
              <a:schemeClr val="accent2"/>
            </a:solidFill>
            <a:ln w="25400" cap="flat" cmpd="sng" algn="ctr">
              <a:solidFill>
                <a:schemeClr val="accent2">
                  <a:shade val="50000"/>
                </a:schemeClr>
              </a:solidFill>
              <a:prstDash val="solid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Hárok4!$B$19:$F$19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Hárok4!$B$23:$F$23</c:f>
              <c:numCache>
                <c:formatCode>General</c:formatCode>
                <c:ptCount val="5"/>
                <c:pt idx="0">
                  <c:v>0</c:v>
                </c:pt>
                <c:pt idx="1">
                  <c:v>64</c:v>
                </c:pt>
                <c:pt idx="2">
                  <c:v>2</c:v>
                </c:pt>
                <c:pt idx="3">
                  <c:v>12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54217640"/>
        <c:axId val="354218032"/>
      </c:barChart>
      <c:catAx>
        <c:axId val="35421764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sk-SK"/>
          </a:p>
        </c:txPr>
        <c:crossAx val="354218032"/>
        <c:crosses val="autoZero"/>
        <c:auto val="1"/>
        <c:lblAlgn val="ctr"/>
        <c:lblOffset val="100"/>
        <c:noMultiLvlLbl val="0"/>
      </c:catAx>
      <c:valAx>
        <c:axId val="3542180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sk-SK"/>
          </a:p>
        </c:txPr>
        <c:crossAx val="35421764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b="1"/>
          </a:pPr>
          <a:endParaRPr lang="sk-SK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sk-SK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title>
      <c:tx>
        <c:rich>
          <a:bodyPr/>
          <a:lstStyle/>
          <a:p>
            <a:pPr>
              <a:defRPr sz="28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sk-SK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MOTOROVÉ ZÁVESNÉ KLZÁKY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Hárok4!$A$28</c:f>
              <c:strCache>
                <c:ptCount val="1"/>
                <c:pt idx="0">
                  <c:v>Platný PLS</c:v>
                </c:pt>
              </c:strCache>
            </c:strRef>
          </c:tx>
          <c:spPr>
            <a:solidFill>
              <a:schemeClr val="accent3"/>
            </a:solidFill>
            <a:ln w="25400" cap="flat" cmpd="sng" algn="ctr">
              <a:solidFill>
                <a:schemeClr val="accent3">
                  <a:shade val="50000"/>
                </a:schemeClr>
              </a:solidFill>
              <a:prstDash val="solid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Hárok4!$B$27:$F$27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Hárok4!$B$28:$F$28</c:f>
              <c:numCache>
                <c:formatCode>General</c:formatCode>
                <c:ptCount val="5"/>
                <c:pt idx="0">
                  <c:v>51</c:v>
                </c:pt>
                <c:pt idx="1">
                  <c:v>62</c:v>
                </c:pt>
                <c:pt idx="2">
                  <c:v>53</c:v>
                </c:pt>
                <c:pt idx="3">
                  <c:v>59</c:v>
                </c:pt>
                <c:pt idx="4">
                  <c:v>59</c:v>
                </c:pt>
              </c:numCache>
            </c:numRef>
          </c:val>
        </c:ser>
        <c:ser>
          <c:idx val="1"/>
          <c:order val="1"/>
          <c:tx>
            <c:strRef>
              <c:f>Hárok4!$A$29</c:f>
              <c:strCache>
                <c:ptCount val="1"/>
                <c:pt idx="0">
                  <c:v>Neplatný PLS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50000"/>
                    <a:satMod val="300000"/>
                  </a:schemeClr>
                </a:gs>
                <a:gs pos="35000">
                  <a:schemeClr val="accent4">
                    <a:tint val="37000"/>
                    <a:satMod val="300000"/>
                  </a:schemeClr>
                </a:gs>
                <a:gs pos="100000">
                  <a:schemeClr val="accent4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Hárok4!$B$27:$F$27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Hárok4!$B$29:$F$29</c:f>
              <c:numCache>
                <c:formatCode>General</c:formatCode>
                <c:ptCount val="5"/>
                <c:pt idx="0">
                  <c:v>34</c:v>
                </c:pt>
                <c:pt idx="1">
                  <c:v>22</c:v>
                </c:pt>
                <c:pt idx="2">
                  <c:v>35</c:v>
                </c:pt>
                <c:pt idx="3">
                  <c:v>32</c:v>
                </c:pt>
                <c:pt idx="4">
                  <c:v>21</c:v>
                </c:pt>
              </c:numCache>
            </c:numRef>
          </c:val>
        </c:ser>
        <c:ser>
          <c:idx val="2"/>
          <c:order val="2"/>
          <c:tx>
            <c:strRef>
              <c:f>Hárok4!$A$30</c:f>
              <c:strCache>
                <c:ptCount val="1"/>
                <c:pt idx="0">
                  <c:v>Celkový počet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Hárok4!$B$27:$F$27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Hárok4!$B$30:$F$30</c:f>
              <c:numCache>
                <c:formatCode>General</c:formatCode>
                <c:ptCount val="5"/>
                <c:pt idx="0">
                  <c:v>85</c:v>
                </c:pt>
                <c:pt idx="1">
                  <c:v>84</c:v>
                </c:pt>
                <c:pt idx="2">
                  <c:v>88</c:v>
                </c:pt>
                <c:pt idx="3">
                  <c:v>91</c:v>
                </c:pt>
                <c:pt idx="4">
                  <c:v>80</c:v>
                </c:pt>
              </c:numCache>
            </c:numRef>
          </c:val>
        </c:ser>
        <c:ser>
          <c:idx val="3"/>
          <c:order val="3"/>
          <c:tx>
            <c:strRef>
              <c:f>Hárok4!$A$31</c:f>
              <c:strCache>
                <c:ptCount val="1"/>
                <c:pt idx="0">
                  <c:v>Vyradené</c:v>
                </c:pt>
              </c:strCache>
            </c:strRef>
          </c:tx>
          <c:spPr>
            <a:solidFill>
              <a:schemeClr val="accent2"/>
            </a:solidFill>
            <a:ln w="25400" cap="flat" cmpd="sng" algn="ctr">
              <a:solidFill>
                <a:schemeClr val="accent2">
                  <a:shade val="50000"/>
                </a:schemeClr>
              </a:solidFill>
              <a:prstDash val="solid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Hárok4!$B$27:$F$27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Hárok4!$B$31:$F$31</c:f>
              <c:numCache>
                <c:formatCode>General</c:formatCode>
                <c:ptCount val="5"/>
                <c:pt idx="0">
                  <c:v>0</c:v>
                </c:pt>
                <c:pt idx="1">
                  <c:v>18</c:v>
                </c:pt>
                <c:pt idx="2">
                  <c:v>2</c:v>
                </c:pt>
                <c:pt idx="3">
                  <c:v>12</c:v>
                </c:pt>
                <c:pt idx="4">
                  <c:v>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54218816"/>
        <c:axId val="355035904"/>
      </c:barChart>
      <c:catAx>
        <c:axId val="35421881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sk-SK"/>
          </a:p>
        </c:txPr>
        <c:crossAx val="355035904"/>
        <c:crosses val="autoZero"/>
        <c:auto val="1"/>
        <c:lblAlgn val="ctr"/>
        <c:lblOffset val="100"/>
        <c:noMultiLvlLbl val="0"/>
      </c:catAx>
      <c:valAx>
        <c:axId val="3550359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sk-SK"/>
          </a:p>
        </c:txPr>
        <c:crossAx val="35421881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b="1"/>
          </a:pPr>
          <a:endParaRPr lang="sk-SK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sk-SK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title>
      <c:tx>
        <c:rich>
          <a:bodyPr/>
          <a:lstStyle/>
          <a:p>
            <a:pPr>
              <a:defRPr sz="24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sk-SK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PREVÁDZKYSCHOPNOSŤ V %</a:t>
            </a:r>
            <a:endParaRPr lang="sk-SK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Hárok5!$A$6</c:f>
              <c:strCache>
                <c:ptCount val="1"/>
                <c:pt idx="0">
                  <c:v>PK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Hárok5!$B$5:$F$5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Hárok5!$B$6:$F$6</c:f>
              <c:numCache>
                <c:formatCode>0%</c:formatCode>
                <c:ptCount val="5"/>
                <c:pt idx="0">
                  <c:v>0.4</c:v>
                </c:pt>
                <c:pt idx="1">
                  <c:v>0.7200000000000002</c:v>
                </c:pt>
                <c:pt idx="2">
                  <c:v>0.7200000000000002</c:v>
                </c:pt>
                <c:pt idx="3">
                  <c:v>0.83000000000000018</c:v>
                </c:pt>
                <c:pt idx="4">
                  <c:v>0.59</c:v>
                </c:pt>
              </c:numCache>
            </c:numRef>
          </c:val>
        </c:ser>
        <c:ser>
          <c:idx val="1"/>
          <c:order val="1"/>
          <c:tx>
            <c:strRef>
              <c:f>Hárok5!$A$7</c:f>
              <c:strCache>
                <c:ptCount val="1"/>
                <c:pt idx="0">
                  <c:v>Paramotory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50000"/>
                    <a:satMod val="300000"/>
                  </a:schemeClr>
                </a:gs>
                <a:gs pos="35000">
                  <a:schemeClr val="accent2">
                    <a:tint val="37000"/>
                    <a:satMod val="300000"/>
                  </a:schemeClr>
                </a:gs>
                <a:gs pos="100000">
                  <a:schemeClr val="accent2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Hárok5!$B$5:$F$5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Hárok5!$B$7:$F$7</c:f>
              <c:numCache>
                <c:formatCode>0%</c:formatCode>
                <c:ptCount val="5"/>
                <c:pt idx="0">
                  <c:v>0.58000000000000007</c:v>
                </c:pt>
                <c:pt idx="1">
                  <c:v>0.7200000000000002</c:v>
                </c:pt>
                <c:pt idx="2">
                  <c:v>0.83000000000000018</c:v>
                </c:pt>
                <c:pt idx="3">
                  <c:v>0.75000000000000022</c:v>
                </c:pt>
                <c:pt idx="4">
                  <c:v>0.64000000000000024</c:v>
                </c:pt>
              </c:numCache>
            </c:numRef>
          </c:val>
        </c:ser>
        <c:ser>
          <c:idx val="2"/>
          <c:order val="2"/>
          <c:tx>
            <c:strRef>
              <c:f>Hárok5!$A$8</c:f>
              <c:strCache>
                <c:ptCount val="1"/>
                <c:pt idx="0">
                  <c:v>ZK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Hárok5!$B$5:$F$5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Hárok5!$B$8:$F$8</c:f>
              <c:numCache>
                <c:formatCode>0%</c:formatCode>
                <c:ptCount val="5"/>
                <c:pt idx="0">
                  <c:v>0.19</c:v>
                </c:pt>
                <c:pt idx="1">
                  <c:v>0.56999999999999995</c:v>
                </c:pt>
                <c:pt idx="2">
                  <c:v>0.56000000000000005</c:v>
                </c:pt>
                <c:pt idx="3">
                  <c:v>0.56999999999999995</c:v>
                </c:pt>
                <c:pt idx="4">
                  <c:v>0.8</c:v>
                </c:pt>
              </c:numCache>
            </c:numRef>
          </c:val>
        </c:ser>
        <c:ser>
          <c:idx val="3"/>
          <c:order val="3"/>
          <c:tx>
            <c:strRef>
              <c:f>Hárok5!$A$9</c:f>
              <c:strCache>
                <c:ptCount val="1"/>
                <c:pt idx="0">
                  <c:v>MZK</c:v>
                </c:pt>
              </c:strCache>
            </c:strRef>
          </c:tx>
          <c:spPr>
            <a:solidFill>
              <a:schemeClr val="accent4"/>
            </a:solidFill>
            <a:ln w="25400" cap="flat" cmpd="sng" algn="ctr">
              <a:solidFill>
                <a:schemeClr val="accent4">
                  <a:shade val="50000"/>
                </a:schemeClr>
              </a:solidFill>
              <a:prstDash val="solid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Hárok5!$B$5:$F$5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Hárok5!$B$9:$F$9</c:f>
              <c:numCache>
                <c:formatCode>0%</c:formatCode>
                <c:ptCount val="5"/>
                <c:pt idx="0">
                  <c:v>0.6000000000000002</c:v>
                </c:pt>
                <c:pt idx="1">
                  <c:v>0.74000000000000021</c:v>
                </c:pt>
                <c:pt idx="2">
                  <c:v>0.6000000000000002</c:v>
                </c:pt>
                <c:pt idx="3">
                  <c:v>0.65000000000000024</c:v>
                </c:pt>
                <c:pt idx="4">
                  <c:v>0.74000000000000021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55036688"/>
        <c:axId val="355037080"/>
      </c:barChart>
      <c:catAx>
        <c:axId val="35503668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="1"/>
            </a:pPr>
            <a:endParaRPr lang="sk-SK"/>
          </a:p>
        </c:txPr>
        <c:crossAx val="355037080"/>
        <c:crosses val="autoZero"/>
        <c:auto val="1"/>
        <c:lblAlgn val="ctr"/>
        <c:lblOffset val="100"/>
        <c:noMultiLvlLbl val="0"/>
      </c:catAx>
      <c:valAx>
        <c:axId val="355037080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sk-SK"/>
          </a:p>
        </c:txPr>
        <c:crossAx val="35503668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800" b="1"/>
          </a:pPr>
          <a:endParaRPr lang="sk-SK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1. 2. 2017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1. 2. 2017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1. 2. 2017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1. 2. 2017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1. 2. 2017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1. 2. 2017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1. 2. 2017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1. 2. 2017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1. 2. 2017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1. 2. 2017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1. 2. 2017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1. 2. 2017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1600200"/>
          </a:xfrm>
        </p:spPr>
        <p:txBody>
          <a:bodyPr>
            <a:normAutofit/>
          </a:bodyPr>
          <a:lstStyle/>
          <a:p>
            <a:pPr algn="ctr"/>
            <a:r>
              <a:rPr lang="sk-SK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ŠTATISTIKA</a:t>
            </a:r>
            <a:r>
              <a:rPr lang="sk-SK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k-SK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LŠZ</a:t>
            </a:r>
          </a:p>
          <a:p>
            <a:pPr algn="ctr"/>
            <a:r>
              <a:rPr lang="sk-SK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 rok 2016</a:t>
            </a:r>
            <a:endParaRPr lang="sk-SK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 cstate="print">
            <a:alphaModFix/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>
          <a:xfrm>
            <a:off x="1066800" y="609600"/>
            <a:ext cx="6717603" cy="181008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>
            <a:graphicFrameLocks noGrp="1"/>
          </p:cNvGraphicFramePr>
          <p:nvPr/>
        </p:nvGraphicFramePr>
        <p:xfrm>
          <a:off x="152399" y="389231"/>
          <a:ext cx="8991601" cy="6079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>
            <a:graphicFrameLocks noGrp="1"/>
          </p:cNvGraphicFramePr>
          <p:nvPr/>
        </p:nvGraphicFramePr>
        <p:xfrm>
          <a:off x="0" y="228600"/>
          <a:ext cx="9144000" cy="6400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af 6"/>
          <p:cNvGraphicFramePr>
            <a:graphicFrameLocks noGrp="1"/>
          </p:cNvGraphicFramePr>
          <p:nvPr/>
        </p:nvGraphicFramePr>
        <p:xfrm>
          <a:off x="228599" y="228601"/>
          <a:ext cx="8763001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>
            <a:graphicFrameLocks noGrp="1"/>
          </p:cNvGraphicFramePr>
          <p:nvPr/>
        </p:nvGraphicFramePr>
        <p:xfrm>
          <a:off x="228599" y="228601"/>
          <a:ext cx="8763001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>
            <a:graphicFrameLocks noGrp="1"/>
          </p:cNvGraphicFramePr>
          <p:nvPr/>
        </p:nvGraphicFramePr>
        <p:xfrm>
          <a:off x="228599" y="228600"/>
          <a:ext cx="8686801" cy="6400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>
            <a:graphicFrameLocks noGrp="1"/>
          </p:cNvGraphicFramePr>
          <p:nvPr/>
        </p:nvGraphicFramePr>
        <p:xfrm>
          <a:off x="304800" y="228601"/>
          <a:ext cx="8610600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>
            <a:graphicFrameLocks noGrp="1"/>
          </p:cNvGraphicFramePr>
          <p:nvPr/>
        </p:nvGraphicFramePr>
        <p:xfrm>
          <a:off x="228599" y="389231"/>
          <a:ext cx="8686801" cy="6079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>
            <a:graphicFrameLocks noGrp="1"/>
          </p:cNvGraphicFramePr>
          <p:nvPr/>
        </p:nvGraphicFramePr>
        <p:xfrm>
          <a:off x="228599" y="152400"/>
          <a:ext cx="8610601" cy="6476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>
            <a:graphicFrameLocks noGrp="1"/>
          </p:cNvGraphicFramePr>
          <p:nvPr/>
        </p:nvGraphicFramePr>
        <p:xfrm>
          <a:off x="228599" y="228601"/>
          <a:ext cx="8763001" cy="647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 2"/>
          <p:cNvGraphicFramePr>
            <a:graphicFrameLocks noGrp="1"/>
          </p:cNvGraphicFramePr>
          <p:nvPr/>
        </p:nvGraphicFramePr>
        <p:xfrm>
          <a:off x="-78787" y="389231"/>
          <a:ext cx="9301574" cy="6079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 4"/>
          <p:cNvGraphicFramePr>
            <a:graphicFrameLocks noGrp="1"/>
          </p:cNvGraphicFramePr>
          <p:nvPr/>
        </p:nvGraphicFramePr>
        <p:xfrm>
          <a:off x="228600" y="389231"/>
          <a:ext cx="8686800" cy="6079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>
            <a:graphicFrameLocks noGrp="1"/>
          </p:cNvGraphicFramePr>
          <p:nvPr/>
        </p:nvGraphicFramePr>
        <p:xfrm>
          <a:off x="228599" y="389231"/>
          <a:ext cx="8763001" cy="6079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>
            <a:graphicFrameLocks noGrp="1"/>
          </p:cNvGraphicFramePr>
          <p:nvPr/>
        </p:nvGraphicFramePr>
        <p:xfrm>
          <a:off x="152399" y="389231"/>
          <a:ext cx="8839201" cy="6079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446</TotalTime>
  <Words>78</Words>
  <Application>Microsoft Office PowerPoint</Application>
  <PresentationFormat>Prezentácia na obrazovke (4:3)</PresentationFormat>
  <Paragraphs>22</Paragraphs>
  <Slides>14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Motív Office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LAA SR</dc:creator>
  <cp:lastModifiedBy>Daska</cp:lastModifiedBy>
  <cp:revision>60</cp:revision>
  <dcterms:created xsi:type="dcterms:W3CDTF">2017-01-27T11:54:14Z</dcterms:created>
  <dcterms:modified xsi:type="dcterms:W3CDTF">2017-02-01T08:29:36Z</dcterms:modified>
</cp:coreProperties>
</file>